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6"/>
  </p:notesMasterIdLst>
  <p:handoutMasterIdLst>
    <p:handoutMasterId r:id="rId47"/>
  </p:handoutMasterIdLst>
  <p:sldIdLst>
    <p:sldId id="407" r:id="rId5"/>
    <p:sldId id="380" r:id="rId6"/>
    <p:sldId id="381" r:id="rId7"/>
    <p:sldId id="382" r:id="rId8"/>
    <p:sldId id="383" r:id="rId9"/>
    <p:sldId id="385" r:id="rId10"/>
    <p:sldId id="386" r:id="rId11"/>
    <p:sldId id="387" r:id="rId12"/>
    <p:sldId id="388" r:id="rId13"/>
    <p:sldId id="391" r:id="rId14"/>
    <p:sldId id="392" r:id="rId15"/>
    <p:sldId id="393" r:id="rId16"/>
    <p:sldId id="394" r:id="rId17"/>
    <p:sldId id="395" r:id="rId18"/>
    <p:sldId id="396" r:id="rId19"/>
    <p:sldId id="397" r:id="rId20"/>
    <p:sldId id="398" r:id="rId21"/>
    <p:sldId id="303" r:id="rId22"/>
    <p:sldId id="304" r:id="rId23"/>
    <p:sldId id="305" r:id="rId24"/>
    <p:sldId id="309" r:id="rId25"/>
    <p:sldId id="338" r:id="rId26"/>
    <p:sldId id="341" r:id="rId27"/>
    <p:sldId id="342" r:id="rId28"/>
    <p:sldId id="343" r:id="rId29"/>
    <p:sldId id="344" r:id="rId30"/>
    <p:sldId id="345" r:id="rId31"/>
    <p:sldId id="354" r:id="rId32"/>
    <p:sldId id="257" r:id="rId33"/>
    <p:sldId id="269" r:id="rId34"/>
    <p:sldId id="271" r:id="rId35"/>
    <p:sldId id="262" r:id="rId36"/>
    <p:sldId id="275" r:id="rId37"/>
    <p:sldId id="375" r:id="rId38"/>
    <p:sldId id="274" r:id="rId39"/>
    <p:sldId id="273" r:id="rId40"/>
    <p:sldId id="376" r:id="rId41"/>
    <p:sldId id="276" r:id="rId42"/>
    <p:sldId id="378" r:id="rId43"/>
    <p:sldId id="377" r:id="rId44"/>
    <p:sldId id="405" r:id="rId45"/>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7" autoAdjust="0"/>
    <p:restoredTop sz="96501" autoAdjust="0"/>
  </p:normalViewPr>
  <p:slideViewPr>
    <p:cSldViewPr snapToGrid="0" showGuides="1">
      <p:cViewPr varScale="1">
        <p:scale>
          <a:sx n="82" d="100"/>
          <a:sy n="82" d="100"/>
        </p:scale>
        <p:origin x="86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03AEE5D-6B2A-45FF-9A93-F8D71F36EE79}" type="datetime1">
              <a:rPr lang="tr-TR" smtClean="0"/>
              <a:pPr algn="r" rtl="0"/>
              <a:t>2.11.2023</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tr-TR" smtClean="0"/>
              <a:pPr algn="r" rtl="0"/>
              <a:t>‹#›</a:t>
            </a:fld>
            <a:endParaRPr lang="tr-T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D2362BE-E97E-40FB-A708-815F6D70D169}" type="datetime1">
              <a:rPr lang="tr-TR" noProof="0" smtClean="0"/>
              <a:pPr/>
              <a:t>2.11.2023</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tr-TR" noProof="0" smtClean="0"/>
              <a:pPr/>
              <a:t>‹#›</a:t>
            </a:fld>
            <a:endParaRPr lang="tr-T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tr-TR"/>
              <a:t>Asıl başlık stilini düzenlemek için tıklayın</a:t>
            </a:r>
            <a:endParaRPr lang="tr-TR" noProof="0" dirty="0"/>
          </a:p>
        </p:txBody>
      </p:sp>
      <p:sp>
        <p:nvSpPr>
          <p:cNvPr id="3" name="Alt Başlık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p>
            <a:r>
              <a:rPr lang="tr-TR" dirty="0"/>
              <a:t>​</a:t>
            </a:r>
            <a:fld id="{8CC5024F-FC10-43EC-90B2-14A686CD0E18}" type="datetime1">
              <a:rPr lang="tr-TR" smtClean="0"/>
              <a:pPr/>
              <a:t>2.11.2023</a:t>
            </a:fld>
            <a:r>
              <a:rPr lang="tr-TR" dirty="0"/>
              <a:t>​</a:t>
            </a:r>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a:t>Asıl başlık stilini düzenlemek için tıklayın</a:t>
            </a:r>
            <a:endParaRPr lang="tr-TR" noProof="0" dirty="0"/>
          </a:p>
        </p:txBody>
      </p:sp>
      <p:sp>
        <p:nvSpPr>
          <p:cNvPr id="3" name="Resim Yer Tutucusu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D1DA0D8A-3C21-42E2-A072-19EF71ADDE14}" type="datetime1">
              <a:rPr lang="tr-TR" smtClean="0"/>
              <a:pPr/>
              <a:t>2.11.2023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r>
              <a:rPr lang="tr-TR" dirty="0"/>
              <a:t>​</a:t>
            </a:r>
            <a:fld id="{90B9948F-6C35-4F44-87EE-340F4B9A62E5}" type="datetime1">
              <a:rPr lang="tr-TR" smtClean="0"/>
              <a:pPr/>
              <a:t>2.11.2023</a:t>
            </a:fld>
            <a:r>
              <a:rPr lang="tr-TR" dirty="0"/>
              <a:t>​</a:t>
            </a:r>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5F5582A7-8AE1-41B7-AD9C-A6E2FE14B4B7}" type="datetime1">
              <a:rPr lang="tr-TR" smtClean="0"/>
              <a:pPr/>
              <a:t>2.11.2023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İçerik Yer Tutucusu 2"/>
          <p:cNvSpPr>
            <a:spLocks noGrp="1"/>
          </p:cNvSpPr>
          <p:nvPr>
            <p:ph idx="1"/>
          </p:nvPr>
        </p:nvSpPr>
        <p:spPr/>
        <p:txBody>
          <a:bodyPr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2AA002D1-C4DA-4457-8A2A-A94E3772E2A8}" type="datetime1">
              <a:rPr lang="tr-TR" smtClean="0"/>
              <a:pPr/>
              <a:t>2.11.2023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tr-TR"/>
              <a:t>Asıl başlık stilini düzenlemek için tıklayın</a:t>
            </a:r>
            <a:endParaRPr lang="tr-TR" noProof="0" dirty="0"/>
          </a:p>
        </p:txBody>
      </p:sp>
      <p:sp>
        <p:nvSpPr>
          <p:cNvPr id="3" name="Alt Başlık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a:t>Asıl alt başlık stilini düzenlemek için tıklayın</a:t>
            </a:r>
            <a:endParaRPr lang="tr-TR" noProof="0" dirty="0"/>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tr-TR" noProof="0"/>
              <a:t>Resim eklemek için simgeye tıklayın</a:t>
            </a:r>
            <a:endParaRPr lang="tr-TR" noProof="0" dirty="0"/>
          </a:p>
        </p:txBody>
      </p:sp>
      <p:sp>
        <p:nvSpPr>
          <p:cNvPr id="19" name="Açıklayıcı Metin"/>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tr-TR" sz="1200" b="1" i="1" noProof="0" dirty="0">
                <a:latin typeface="Arial" pitchFamily="34" charset="0"/>
                <a:cs typeface="Arial" pitchFamily="34" charset="0"/>
              </a:rPr>
              <a:t>NOT:</a:t>
            </a:r>
          </a:p>
          <a:p>
            <a:pPr rtl="0"/>
            <a:r>
              <a:rPr lang="tr-TR" sz="1200" i="1" noProof="0" dirty="0">
                <a:latin typeface="Arial" pitchFamily="34" charset="0"/>
                <a:cs typeface="Arial" pitchFamily="34" charset="0"/>
              </a:rPr>
              <a:t>Bu slayttaki resmi değiştirmek için resmi seçin ve silin. Sonra, yer tutucudaki Resimler simgesine tıklayarak kendi resminizi ekleyin.</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tr-TR"/>
              <a:t>Asıl başlık stilini düzenlemek için tıklayın</a:t>
            </a:r>
            <a:endParaRPr lang="tr-TR" noProof="0" dirty="0"/>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noProof="0"/>
              <a:t>Asıl metin stillerini düzenle</a:t>
            </a:r>
          </a:p>
        </p:txBody>
      </p:sp>
      <p:sp>
        <p:nvSpPr>
          <p:cNvPr id="4" name="Tarih Yer Tutucusu 3"/>
          <p:cNvSpPr>
            <a:spLocks noGrp="1"/>
          </p:cNvSpPr>
          <p:nvPr>
            <p:ph type="dt" sz="half" idx="10"/>
          </p:nvPr>
        </p:nvSpPr>
        <p:spPr/>
        <p:txBody>
          <a:bodyPr rtlCol="0"/>
          <a:lstStyle>
            <a:lvl1pPr>
              <a:defRPr/>
            </a:lvl1pPr>
          </a:lstStyle>
          <a:p>
            <a:fld id="{B21CD1C1-8A31-41B9-A065-156D435E96E2}" type="datetime1">
              <a:rPr lang="tr-TR" smtClean="0"/>
              <a:pPr/>
              <a:t>2.11.2023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İçerik Yer Tutucusu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p>
            <a:r>
              <a:rPr lang="tr-TR" dirty="0"/>
              <a:t>​</a:t>
            </a:r>
            <a:fld id="{CBFBAE38-B184-44B3-BA3B-396A8F1C180C}" type="datetime1">
              <a:rPr lang="tr-TR" smtClean="0"/>
              <a:pPr/>
              <a:t>2.11.2023</a:t>
            </a:fld>
            <a:r>
              <a:rPr lang="tr-TR" dirty="0"/>
              <a:t>​</a:t>
            </a:r>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Metin Yer Tutucusu 2"/>
          <p:cNvSpPr>
            <a:spLocks noGrp="1"/>
          </p:cNvSpPr>
          <p:nvPr>
            <p:ph type="body" idx="1"/>
          </p:nvPr>
        </p:nvSpPr>
        <p:spPr>
          <a:xfrm>
            <a:off x="110490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a:t>Asıl metin stillerini düzenle</a:t>
            </a:r>
          </a:p>
        </p:txBody>
      </p:sp>
      <p:sp>
        <p:nvSpPr>
          <p:cNvPr id="4" name="İçerik Yer Tutucusu 3"/>
          <p:cNvSpPr>
            <a:spLocks noGrp="1"/>
          </p:cNvSpPr>
          <p:nvPr>
            <p:ph sz="half" idx="2"/>
          </p:nvPr>
        </p:nvSpPr>
        <p:spPr>
          <a:xfrm>
            <a:off x="1104900" y="2424112"/>
            <a:ext cx="4919472" cy="3748088"/>
          </a:xfrm>
        </p:spPr>
        <p:txBody>
          <a:bodyPr rtlCol="0"/>
          <a:lstStyle>
            <a:lvl1pPr>
              <a:defRPr sz="1800"/>
            </a:lvl1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16611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a:t>Asıl metin stillerini düzenle</a:t>
            </a:r>
          </a:p>
        </p:txBody>
      </p:sp>
      <p:sp>
        <p:nvSpPr>
          <p:cNvPr id="6" name="İçerik Yer Tutucusu 5"/>
          <p:cNvSpPr>
            <a:spLocks noGrp="1"/>
          </p:cNvSpPr>
          <p:nvPr>
            <p:ph sz="quarter" idx="4"/>
          </p:nvPr>
        </p:nvSpPr>
        <p:spPr>
          <a:xfrm>
            <a:off x="6166110" y="2424112"/>
            <a:ext cx="4919472" cy="3748088"/>
          </a:xfrm>
        </p:spPr>
        <p:txBody>
          <a:bodyPr rtlCol="0"/>
          <a:lstStyle>
            <a:lvl1pPr>
              <a:defRPr sz="1800"/>
            </a:lvl1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518C863B-F7A6-4DF3-BBF1-5257AD3FDACF}" type="datetime1">
              <a:rPr lang="tr-TR" smtClean="0"/>
              <a:pPr/>
              <a:t>2.11.2023</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Tarih Yer Tutucusu 2"/>
          <p:cNvSpPr>
            <a:spLocks noGrp="1"/>
          </p:cNvSpPr>
          <p:nvPr>
            <p:ph type="dt" sz="half" idx="10"/>
          </p:nvPr>
        </p:nvSpPr>
        <p:spPr/>
        <p:txBody>
          <a:bodyPr rtlCol="0"/>
          <a:lstStyle/>
          <a:p>
            <a:r>
              <a:rPr lang="tr-TR" dirty="0"/>
              <a:t>​</a:t>
            </a:r>
            <a:fld id="{640DCAEE-D4BE-44EB-87B0-0C856B8BD294}" type="datetime1">
              <a:rPr lang="tr-TR" smtClean="0"/>
              <a:pPr/>
              <a:t>2.11.2023</a:t>
            </a:fld>
            <a:r>
              <a:rPr lang="tr-TR" dirty="0"/>
              <a:t>​</a:t>
            </a:r>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0CF3E193-3E59-4173-AA9D-E2E5052958C9}" type="datetime1">
              <a:rPr lang="tr-TR" smtClean="0"/>
              <a:pPr/>
              <a:t>2.11.2023</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a:t>Asıl başlık stilini düzenlemek için tıklayın</a:t>
            </a:r>
            <a:endParaRPr lang="tr-TR" noProof="0" dirty="0"/>
          </a:p>
        </p:txBody>
      </p:sp>
      <p:sp>
        <p:nvSpPr>
          <p:cNvPr id="3" name="İçerik Yer Tutucusu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p>
            <a:r>
              <a:rPr lang="tr-TR" dirty="0"/>
              <a:t>​</a:t>
            </a:r>
            <a:fld id="{6CF079EB-9CA5-4E80-A77B-A4FC36BC9F8F}" type="datetime1">
              <a:rPr lang="tr-TR" smtClean="0"/>
              <a:pPr/>
              <a:t>2.11.2023</a:t>
            </a:fld>
            <a:r>
              <a:rPr lang="tr-TR" dirty="0"/>
              <a:t>​</a:t>
            </a:r>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a:p>
            <a:pPr lvl="5" rtl="0"/>
            <a:r>
              <a:rPr lang="tr-TR" noProof="0" dirty="0"/>
              <a:t>Altıncı düzey</a:t>
            </a:r>
          </a:p>
          <a:p>
            <a:pPr lvl="6" rtl="0"/>
            <a:r>
              <a:rPr lang="tr-TR" noProof="0" dirty="0"/>
              <a:t>Yedinci düzey</a:t>
            </a:r>
          </a:p>
          <a:p>
            <a:pPr lvl="7" rtl="0"/>
            <a:r>
              <a:rPr lang="tr-TR" noProof="0" dirty="0"/>
              <a:t>Sekizinci düzey</a:t>
            </a:r>
          </a:p>
          <a:p>
            <a:pPr lvl="8" rtl="0"/>
            <a:r>
              <a:rPr lang="tr-TR" noProof="0" dirty="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4B0A7983-9BC1-48E3-B0A2-CC979373F1C6}" type="datetime1">
              <a:rPr lang="tr-TR" smtClean="0"/>
              <a:pPr/>
              <a:t>2.11.2023</a:t>
            </a:fld>
            <a:endParaRPr lang="tr-TR" dirty="0"/>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tr-TR" noProof="0"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31304" y="1643268"/>
            <a:ext cx="11860696" cy="4994178"/>
          </a:xfrm>
        </p:spPr>
        <p:txBody>
          <a:bodyPr>
            <a:normAutofit/>
          </a:bodyPr>
          <a:lstStyle/>
          <a:p>
            <a:pPr algn="ctr"/>
            <a:r>
              <a:rPr lang="tr-TR" sz="4600" dirty="0">
                <a:cs typeface="Times New Roman" panose="02020603050405020304" pitchFamily="18" charset="0"/>
              </a:rPr>
              <a:t>SİİRT BAROSU ADLİ YARDIM MERKEZİ İŞLEYİŞİ VE ÇALIŞMA USULLERİ</a:t>
            </a:r>
            <a:br>
              <a:rPr lang="tr-TR" dirty="0">
                <a:cs typeface="Times New Roman" panose="02020603050405020304" pitchFamily="18" charset="0"/>
              </a:rPr>
            </a:br>
            <a:r>
              <a:rPr lang="tr-TR" sz="4500" dirty="0">
                <a:cs typeface="Times New Roman" panose="02020603050405020304" pitchFamily="18" charset="0"/>
              </a:rPr>
              <a:t>ADLİ YARDIM Komisyonundan sorumlu  </a:t>
            </a:r>
            <a:r>
              <a:rPr lang="tr-TR" sz="4500" dirty="0" err="1">
                <a:cs typeface="Times New Roman" panose="02020603050405020304" pitchFamily="18" charset="0"/>
              </a:rPr>
              <a:t>yk</a:t>
            </a:r>
            <a:r>
              <a:rPr lang="tr-TR" sz="4500" dirty="0">
                <a:cs typeface="Times New Roman" panose="02020603050405020304" pitchFamily="18" charset="0"/>
              </a:rPr>
              <a:t> üyesi</a:t>
            </a:r>
            <a:br>
              <a:rPr lang="tr-TR" sz="4500" dirty="0">
                <a:cs typeface="Times New Roman" panose="02020603050405020304" pitchFamily="18" charset="0"/>
              </a:rPr>
            </a:br>
            <a:r>
              <a:rPr lang="tr-TR" sz="4500" dirty="0">
                <a:cs typeface="Times New Roman" panose="02020603050405020304" pitchFamily="18" charset="0"/>
              </a:rPr>
              <a:t>AV. Mehmet </a:t>
            </a:r>
            <a:r>
              <a:rPr lang="tr-TR" sz="4500" dirty="0" err="1">
                <a:cs typeface="Times New Roman" panose="02020603050405020304" pitchFamily="18" charset="0"/>
              </a:rPr>
              <a:t>mustafakızılay</a:t>
            </a:r>
            <a:endParaRPr lang="tr-TR" sz="4500" dirty="0"/>
          </a:p>
        </p:txBody>
      </p:sp>
    </p:spTree>
    <p:extLst>
      <p:ext uri="{BB962C8B-B14F-4D97-AF65-F5344CB8AC3E}">
        <p14:creationId xmlns:p14="http://schemas.microsoft.com/office/powerpoint/2010/main" val="497330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4557" y="437322"/>
            <a:ext cx="10889499" cy="6001643"/>
          </a:xfrm>
          <a:prstGeom prst="rect">
            <a:avLst/>
          </a:prstGeom>
        </p:spPr>
        <p:txBody>
          <a:bodyPr wrap="square">
            <a:spAutoFit/>
          </a:bodyPr>
          <a:lstStyle/>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Avukatlar, Büro tarafından oluşturulan listelerde yer alarak kendilerine verilen görevleri ve </a:t>
            </a:r>
            <a:r>
              <a:rPr lang="tr-TR" sz="2400" b="1" dirty="0">
                <a:latin typeface="Times New Roman" panose="02020603050405020304" pitchFamily="18" charset="0"/>
                <a:cs typeface="Times New Roman" panose="02020603050405020304" pitchFamily="18" charset="0"/>
              </a:rPr>
              <a:t>tüm işlemleri sonuna kadar şahsen yerine getirirler.</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Kendilerine verilen bu görevlere ilişkin işlemlere dair istem sahibinden alacakları vekaletnameye başkaca bir avukatı dahil edemezler.</a:t>
            </a:r>
            <a:r>
              <a:rPr lang="tr-TR" sz="2400" dirty="0">
                <a:latin typeface="Times New Roman" panose="02020603050405020304" pitchFamily="18" charset="0"/>
                <a:cs typeface="Times New Roman" panose="02020603050405020304" pitchFamily="18" charset="0"/>
              </a:rPr>
              <a:t> </a:t>
            </a:r>
          </a:p>
          <a:p>
            <a:pPr algn="just"/>
            <a:endParaRPr lang="tr-TR"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Görevlendirilen avukat, Avukatlık Kanunu Yönetmeliği’nin 18. Maddesi uyarınca </a:t>
            </a:r>
            <a:r>
              <a:rPr lang="tr-TR" sz="2400" b="1" dirty="0">
                <a:latin typeface="Times New Roman" panose="02020603050405020304" pitchFamily="18" charset="0"/>
                <a:cs typeface="Times New Roman" panose="02020603050405020304" pitchFamily="18" charset="0"/>
              </a:rPr>
              <a:t>görevlendirildiği iş ile ilgili olarak başka bir avukata yetki veremez</a:t>
            </a:r>
            <a:r>
              <a:rPr lang="tr-TR" sz="2400" dirty="0">
                <a:latin typeface="Times New Roman" panose="02020603050405020304" pitchFamily="18" charset="0"/>
                <a:cs typeface="Times New Roman" panose="02020603050405020304" pitchFamily="18" charset="0"/>
              </a:rPr>
              <a:t>, bu konuda yetki Siirt Barosu Başkanlığına aittir. </a:t>
            </a:r>
          </a:p>
          <a:p>
            <a:pPr algn="just"/>
            <a:endParaRPr lang="tr-TR"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Ancak acil ve ivedi durumlarda gönüllü avukat mazeretini belgeleyerek </a:t>
            </a:r>
            <a:r>
              <a:rPr lang="tr-TR" sz="2400" b="1" dirty="0">
                <a:latin typeface="Times New Roman" panose="02020603050405020304" pitchFamily="18" charset="0"/>
                <a:cs typeface="Times New Roman" panose="02020603050405020304" pitchFamily="18" charset="0"/>
              </a:rPr>
              <a:t>tek seferlik </a:t>
            </a:r>
            <a:r>
              <a:rPr lang="tr-TR" sz="2400" dirty="0">
                <a:latin typeface="Times New Roman" panose="02020603050405020304" pitchFamily="18" charset="0"/>
                <a:cs typeface="Times New Roman" panose="02020603050405020304" pitchFamily="18" charset="0"/>
              </a:rPr>
              <a:t>tevkil yetkisi talep edebilir. Merkez avukatın tevkil talebini görüşleri ile birlikte Siirt Barosu Başkanlığına sunar. Bu konuda karar yetkisi Baro Başkanlığındadır. </a:t>
            </a:r>
          </a:p>
          <a:p>
            <a:pPr algn="just"/>
            <a:endParaRPr lang="tr-TR"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İvedi durumlarda tevkil yetisi Adli Yardım Merkezi Başkanına ya da yokluğunda Başkan Yardımcısına bilgi verilerek istenebilir.</a:t>
            </a:r>
          </a:p>
          <a:p>
            <a:pPr algn="just"/>
            <a:r>
              <a:rPr lang="tr-T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0198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058" y="172279"/>
            <a:ext cx="11332125" cy="6435673"/>
          </a:xfrm>
          <a:prstGeom prst="rect">
            <a:avLst/>
          </a:prstGeom>
        </p:spPr>
        <p:txBody>
          <a:bodyPr wrap="square">
            <a:spAutoFit/>
          </a:bodyPr>
          <a:lstStyle/>
          <a:p>
            <a:pPr marL="285750" indent="-285750" algn="just">
              <a:buFont typeface="Arial" panose="020B0604020202020204" pitchFamily="34" charset="0"/>
              <a:buChar char="•"/>
            </a:pPr>
            <a:r>
              <a:rPr lang="tr-TR" sz="2250" dirty="0">
                <a:latin typeface="Times New Roman" panose="02020603050405020304" pitchFamily="18" charset="0"/>
                <a:cs typeface="Times New Roman" panose="02020603050405020304" pitchFamily="18" charset="0"/>
              </a:rPr>
              <a:t>Davanın karara bağlanması, temyiz incelemesi sonucu ve </a:t>
            </a:r>
            <a:r>
              <a:rPr lang="tr-TR" sz="2250" b="1" dirty="0">
                <a:latin typeface="Times New Roman" panose="02020603050405020304" pitchFamily="18" charset="0"/>
                <a:cs typeface="Times New Roman" panose="02020603050405020304" pitchFamily="18" charset="0"/>
              </a:rPr>
              <a:t>istem sahibinin almaya hak kazandığı maddi kazanımlar hakkında </a:t>
            </a:r>
            <a:r>
              <a:rPr lang="tr-TR" sz="2250" b="1" dirty="0" err="1">
                <a:latin typeface="Times New Roman" panose="02020603050405020304" pitchFamily="18" charset="0"/>
                <a:cs typeface="Times New Roman" panose="02020603050405020304" pitchFamily="18" charset="0"/>
              </a:rPr>
              <a:t>Büro'ya</a:t>
            </a:r>
            <a:r>
              <a:rPr lang="tr-TR" sz="2250" b="1" dirty="0">
                <a:latin typeface="Times New Roman" panose="02020603050405020304" pitchFamily="18" charset="0"/>
                <a:cs typeface="Times New Roman" panose="02020603050405020304" pitchFamily="18" charset="0"/>
              </a:rPr>
              <a:t> düzenli olarak bilgi verirler</a:t>
            </a:r>
            <a:r>
              <a:rPr lang="tr-TR" sz="2250" dirty="0">
                <a:latin typeface="Times New Roman" panose="02020603050405020304" pitchFamily="18" charset="0"/>
                <a:cs typeface="Times New Roman" panose="02020603050405020304" pitchFamily="18" charset="0"/>
              </a:rPr>
              <a:t>. </a:t>
            </a:r>
          </a:p>
          <a:p>
            <a:pPr algn="just"/>
            <a:endParaRPr lang="tr-TR" sz="2250" dirty="0">
              <a:latin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İstem Sahibi ile yapılan ilk görüşmede; istem sahibinin </a:t>
            </a:r>
            <a:r>
              <a:rPr lang="tr-TR" sz="225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Büro'ya</a:t>
            </a:r>
            <a:r>
              <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verdiği bilgi ve belgeler ile çelişkili bir bilgi veya belgeye ulaşmaları durumunda işlemlere başlamadan </a:t>
            </a:r>
            <a:r>
              <a:rPr lang="tr-TR" sz="225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Büro'ya</a:t>
            </a:r>
            <a:r>
              <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bilgi verirler.</a:t>
            </a:r>
            <a:r>
              <a:rPr lang="tr-TR" sz="22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endPar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Yapılan görevlendirme sonrasında, </a:t>
            </a:r>
            <a:r>
              <a:rPr lang="tr-TR" sz="22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istem sahibi tarafından </a:t>
            </a:r>
            <a:r>
              <a:rPr lang="tr-TR" sz="22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Büro'ya</a:t>
            </a:r>
            <a:r>
              <a:rPr lang="tr-TR" sz="22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verilen bilgilerden başka bilgilere ulaşılmış olması ve görevlendirmeye ilişkin konuda hukuki yararın kalmaması durumunda</a:t>
            </a:r>
            <a:r>
              <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durumu bildirir bir rapor hazırlayarak Kurul'a sunarlar. </a:t>
            </a:r>
          </a:p>
          <a:p>
            <a:pPr algn="just">
              <a:spcAft>
                <a:spcPts val="0"/>
              </a:spcAft>
            </a:pPr>
            <a:endPar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tr-TR" sz="22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İstem Sahibinin ekonomik durumundaki değişiklikleri ve kanaatlerini, mahkemelerce yapılan ekonomik ve sosyal durum araştırmasına ilişkin raporu </a:t>
            </a:r>
            <a:r>
              <a:rPr lang="tr-TR" sz="22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Büro'ya</a:t>
            </a:r>
            <a:r>
              <a:rPr lang="tr-TR" sz="22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derhal bildirirler</a:t>
            </a:r>
            <a:r>
              <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endParaRPr lang="tr-TR" sz="22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tr-TR" sz="2250" dirty="0">
                <a:latin typeface="Times New Roman" panose="02020603050405020304" pitchFamily="18" charset="0"/>
                <a:cs typeface="Times New Roman" panose="02020603050405020304" pitchFamily="18" charset="0"/>
              </a:rPr>
              <a:t>Kendisine görevlendirme yapıldığının bildirilmesi için sürekli ulaşılacak nitelikte adres, telefon, faks numaralarını, elektronik posta adreslerini </a:t>
            </a:r>
            <a:r>
              <a:rPr lang="tr-TR" sz="2250" dirty="0" err="1">
                <a:latin typeface="Times New Roman" panose="02020603050405020304" pitchFamily="18" charset="0"/>
                <a:cs typeface="Times New Roman" panose="02020603050405020304" pitchFamily="18" charset="0"/>
              </a:rPr>
              <a:t>Büro'ya</a:t>
            </a:r>
            <a:r>
              <a:rPr lang="tr-TR" sz="2250" dirty="0">
                <a:latin typeface="Times New Roman" panose="02020603050405020304" pitchFamily="18" charset="0"/>
                <a:cs typeface="Times New Roman" panose="02020603050405020304" pitchFamily="18" charset="0"/>
              </a:rPr>
              <a:t> verirler. </a:t>
            </a:r>
          </a:p>
          <a:p>
            <a:pPr marL="285750" indent="-285750" algn="just">
              <a:lnSpc>
                <a:spcPct val="150000"/>
              </a:lnSpc>
              <a:spcAft>
                <a:spcPts val="0"/>
              </a:spcAft>
              <a:buFont typeface="Arial" panose="020B0604020202020204" pitchFamily="34" charset="0"/>
              <a:buChar char="•"/>
            </a:pPr>
            <a:endParaRPr lang="tr-TR" sz="22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255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2035" y="397566"/>
            <a:ext cx="11165901" cy="5170646"/>
          </a:xfrm>
          <a:prstGeom prst="rect">
            <a:avLst/>
          </a:prstGeom>
        </p:spPr>
        <p:txBody>
          <a:bodyPr wrap="square">
            <a:spAutoFit/>
          </a:bodyPr>
          <a:lstStyle/>
          <a:p>
            <a:pPr marL="342900" indent="-34290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Gönüllü avukatların görevi görevlendirme konusu ile sınırlıdır ancak görevlendirme konusu iş ile bağlantılı başka iş ve işlemlerinin yapılması gerekmesi halinde bu iş için </a:t>
            </a:r>
            <a:r>
              <a:rPr lang="tr-TR" sz="2200" b="1" dirty="0">
                <a:latin typeface="Times New Roman" panose="02020603050405020304" pitchFamily="18" charset="0"/>
                <a:cs typeface="Times New Roman" panose="02020603050405020304" pitchFamily="18" charset="0"/>
              </a:rPr>
              <a:t>istem sahibinin yazılı talimatını alarak </a:t>
            </a:r>
            <a:r>
              <a:rPr lang="tr-TR" sz="2200" dirty="0" err="1">
                <a:latin typeface="Times New Roman" panose="02020603050405020304" pitchFamily="18" charset="0"/>
                <a:cs typeface="Times New Roman" panose="02020603050405020304" pitchFamily="18" charset="0"/>
              </a:rPr>
              <a:t>Büro'ya</a:t>
            </a:r>
            <a:r>
              <a:rPr lang="tr-TR" sz="2200" dirty="0">
                <a:latin typeface="Times New Roman" panose="02020603050405020304" pitchFamily="18" charset="0"/>
                <a:cs typeface="Times New Roman" panose="02020603050405020304" pitchFamily="18" charset="0"/>
              </a:rPr>
              <a:t> bilgi verirler. Gerekli gördüğü hallerde Merkez, istem sahibinin bizzat başvurusunu isteyecek ve görüşme yapmak suretiyle </a:t>
            </a:r>
            <a:r>
              <a:rPr lang="tr-TR" sz="2200" b="1" dirty="0">
                <a:latin typeface="Times New Roman" panose="02020603050405020304" pitchFamily="18" charset="0"/>
                <a:cs typeface="Times New Roman" panose="02020603050405020304" pitchFamily="18" charset="0"/>
              </a:rPr>
              <a:t>ek yetki isteği hakkında karar verilebilecektir. </a:t>
            </a:r>
          </a:p>
          <a:p>
            <a:pPr algn="just"/>
            <a:endParaRPr lang="tr-TR"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Avukatlar, Baro Levhasında kayıtlı bulundukları adreslere göre merkez ya da ilçeler listesine kayıtlı olabilecektir. </a:t>
            </a:r>
            <a:r>
              <a:rPr lang="tr-TR" sz="2200" b="1" dirty="0">
                <a:latin typeface="Times New Roman" panose="02020603050405020304" pitchFamily="18" charset="0"/>
                <a:cs typeface="Times New Roman" panose="02020603050405020304" pitchFamily="18" charset="0"/>
              </a:rPr>
              <a:t>Her iki listeye birden kayıt olanaklı değildir. </a:t>
            </a:r>
            <a:r>
              <a:rPr lang="tr-TR" sz="2200" dirty="0">
                <a:latin typeface="Times New Roman" panose="02020603050405020304" pitchFamily="18" charset="0"/>
                <a:cs typeface="Times New Roman" panose="02020603050405020304" pitchFamily="18" charset="0"/>
              </a:rPr>
              <a:t>Sadece kayıtlı oldukları listeye bağlı olarak görev yapabilecek olup, </a:t>
            </a:r>
            <a:r>
              <a:rPr lang="tr-TR" sz="2200" b="1" dirty="0">
                <a:latin typeface="Times New Roman" panose="02020603050405020304" pitchFamily="18" charset="0"/>
                <a:cs typeface="Times New Roman" panose="02020603050405020304" pitchFamily="18" charset="0"/>
              </a:rPr>
              <a:t>aidiyet alanı dışında görevlendirme yapılması halinde durumu ivedilikle Kurul'a bildirmek ve görevi iade etmekle yükümlüdürler</a:t>
            </a:r>
            <a:r>
              <a:rPr lang="tr-TR" sz="2200" dirty="0">
                <a:latin typeface="Times New Roman" panose="02020603050405020304" pitchFamily="18" charset="0"/>
                <a:cs typeface="Times New Roman" panose="02020603050405020304" pitchFamily="18" charset="0"/>
              </a:rPr>
              <a:t>. </a:t>
            </a:r>
          </a:p>
          <a:p>
            <a:pPr algn="just"/>
            <a:endParaRPr lang="tr-TR"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200" b="1" dirty="0">
                <a:latin typeface="Times New Roman" panose="02020603050405020304" pitchFamily="18" charset="0"/>
                <a:cs typeface="Times New Roman" panose="02020603050405020304" pitchFamily="18" charset="0"/>
              </a:rPr>
              <a:t>Avukat, adli yardım ihtiyaçlısı ile ücret sözleşmesi yapamaz, yargılama gideri dışında masraf talep edemez. </a:t>
            </a:r>
            <a:r>
              <a:rPr lang="tr-TR" sz="2200" dirty="0">
                <a:latin typeface="Times New Roman" panose="02020603050405020304" pitchFamily="18" charset="0"/>
                <a:cs typeface="Times New Roman" panose="02020603050405020304" pitchFamily="18" charset="0"/>
              </a:rPr>
              <a:t>İstem sahibinden alınan masraflara ilişkin belge düzenlenerek bir örneğini imzası karşılığında ilgilisine teslim edilir ve alınan masraf avansı hakkında Merkeze bilgi verilmesi zorunludur. </a:t>
            </a:r>
          </a:p>
        </p:txBody>
      </p:sp>
    </p:spTree>
    <p:extLst>
      <p:ext uri="{BB962C8B-B14F-4D97-AF65-F5344CB8AC3E}">
        <p14:creationId xmlns:p14="http://schemas.microsoft.com/office/powerpoint/2010/main" val="3969001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48" y="225287"/>
            <a:ext cx="11741426" cy="6863417"/>
          </a:xfrm>
          <a:prstGeom prst="rect">
            <a:avLst/>
          </a:prstGeom>
        </p:spPr>
        <p:txBody>
          <a:bodyPr wrap="square">
            <a:spAutoFit/>
          </a:bodyPr>
          <a:lstStyle/>
          <a:p>
            <a:pPr algn="ctr"/>
            <a:r>
              <a:rPr lang="tr-TR" sz="2000" b="1" dirty="0">
                <a:latin typeface="Times New Roman" panose="02020603050405020304" pitchFamily="18" charset="0"/>
                <a:cs typeface="Times New Roman" panose="02020603050405020304" pitchFamily="18" charset="0"/>
              </a:rPr>
              <a:t>İŞLEMLERE BAŞLAMADAN ÖNCE, HMK KAPSAMINDA ADLİ MÜZAHERET TALEBİNDE BULUNURLAR. </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6100 sayılı Hukuk Muhakemeleri Kanununun 334 ve devamı maddelerinde Adli müzaheret başvuru usulü ve kapsamı belirtilmiş olup, gönüllü avukatların söz konusunu kanun kapsamında adli müzaheret talepli olarak dava açmaları gerekmektedir. </a:t>
            </a:r>
          </a:p>
          <a:p>
            <a:pPr algn="just"/>
            <a:r>
              <a:rPr lang="tr-TR" sz="20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MADDE 334 </a:t>
            </a:r>
            <a:r>
              <a:rPr lang="tr-TR" sz="2000" dirty="0">
                <a:latin typeface="Times New Roman" panose="02020603050405020304" pitchFamily="18" charset="0"/>
                <a:cs typeface="Times New Roman" panose="02020603050405020304" pitchFamily="18" charset="0"/>
              </a:rPr>
              <a:t>- (1) Kendisi ve ailesinin geçimini önemli ölçüde zor duruma düşürmeksizin, gereken yargılama veya takip giderlerini kısmen veya tamamen ödeme gücünden yoksun olan kimseler, iddia ve savunmalarında, geçici hukuki korunma taleplerinde ve icra takibinde, taleplerinin açıkça dayanaktan yoksun olmaması kaydıyla adli yardımdan yararlanabilirler.</a:t>
            </a:r>
          </a:p>
          <a:p>
            <a:pPr algn="just"/>
            <a:r>
              <a:rPr lang="tr-TR" sz="20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MADDE 335 </a:t>
            </a:r>
            <a:r>
              <a:rPr lang="tr-TR" sz="2000" dirty="0">
                <a:latin typeface="Times New Roman" panose="02020603050405020304" pitchFamily="18" charset="0"/>
                <a:cs typeface="Times New Roman" panose="02020603050405020304" pitchFamily="18" charset="0"/>
              </a:rPr>
              <a:t>- (1) Adli yardım kararı, ilgiliye, aşağıdaki hususları sağlar:</a:t>
            </a:r>
          </a:p>
          <a:p>
            <a:pPr algn="just"/>
            <a:r>
              <a:rPr lang="tr-TR" sz="2000" dirty="0">
                <a:latin typeface="Times New Roman" panose="02020603050405020304" pitchFamily="18" charset="0"/>
                <a:cs typeface="Times New Roman" panose="02020603050405020304" pitchFamily="18" charset="0"/>
              </a:rPr>
              <a:t>a) </a:t>
            </a:r>
            <a:r>
              <a:rPr lang="tr-TR" sz="2000" b="1" dirty="0">
                <a:latin typeface="Times New Roman" panose="02020603050405020304" pitchFamily="18" charset="0"/>
                <a:cs typeface="Times New Roman" panose="02020603050405020304" pitchFamily="18" charset="0"/>
              </a:rPr>
              <a:t>Yapılacak tüm yargılama ve takip giderlerinden geçici olarak muafiyet.</a:t>
            </a:r>
          </a:p>
          <a:p>
            <a:pPr algn="just"/>
            <a:r>
              <a:rPr lang="tr-TR" sz="2000" dirty="0">
                <a:latin typeface="Times New Roman" panose="02020603050405020304" pitchFamily="18" charset="0"/>
                <a:cs typeface="Times New Roman" panose="02020603050405020304" pitchFamily="18" charset="0"/>
              </a:rPr>
              <a:t>b) Yargılama ve takip giderleri için teminat göstermekten muafiyet.</a:t>
            </a:r>
          </a:p>
          <a:p>
            <a:pPr algn="just"/>
            <a:r>
              <a:rPr lang="tr-TR" sz="2000" dirty="0">
                <a:latin typeface="Times New Roman" panose="02020603050405020304" pitchFamily="18" charset="0"/>
                <a:cs typeface="Times New Roman" panose="02020603050405020304" pitchFamily="18" charset="0"/>
              </a:rPr>
              <a:t>c) </a:t>
            </a:r>
            <a:r>
              <a:rPr lang="tr-TR" sz="2000" b="1" dirty="0">
                <a:latin typeface="Times New Roman" panose="02020603050405020304" pitchFamily="18" charset="0"/>
                <a:cs typeface="Times New Roman" panose="02020603050405020304" pitchFamily="18" charset="0"/>
              </a:rPr>
              <a:t>Dava ve icra takibi sırasında yapılması gereken tüm giderlerin Devlet tarafından avans olarak ödenmesi.</a:t>
            </a:r>
          </a:p>
          <a:p>
            <a:pPr algn="just"/>
            <a:r>
              <a:rPr lang="tr-TR" sz="2000" dirty="0">
                <a:latin typeface="Times New Roman" panose="02020603050405020304" pitchFamily="18" charset="0"/>
                <a:cs typeface="Times New Roman" panose="02020603050405020304" pitchFamily="18" charset="0"/>
              </a:rPr>
              <a:t>ç) </a:t>
            </a:r>
            <a:r>
              <a:rPr lang="tr-TR" sz="2000" b="1" dirty="0">
                <a:latin typeface="Times New Roman" panose="02020603050405020304" pitchFamily="18" charset="0"/>
                <a:cs typeface="Times New Roman" panose="02020603050405020304" pitchFamily="18" charset="0"/>
              </a:rPr>
              <a:t>Davanın avukat ile takibi gerekiyorsa, ücreti sonradan ödenmek üzere bir avukat temini.</a:t>
            </a:r>
          </a:p>
          <a:p>
            <a:pPr algn="just"/>
            <a:r>
              <a:rPr lang="tr-TR" sz="2000" dirty="0">
                <a:latin typeface="Times New Roman" panose="02020603050405020304" pitchFamily="18" charset="0"/>
                <a:cs typeface="Times New Roman" panose="02020603050405020304" pitchFamily="18" charset="0"/>
              </a:rPr>
              <a:t> (2) Mahkeme, talepte bulunanın, yukarıdaki bentlerde düzenlenen hususlardan bir kısmından yararlanmasına da karar verebilir.</a:t>
            </a:r>
          </a:p>
          <a:p>
            <a:pPr algn="just"/>
            <a:r>
              <a:rPr lang="tr-TR" sz="2000" dirty="0">
                <a:latin typeface="Times New Roman" panose="02020603050405020304" pitchFamily="18" charset="0"/>
                <a:cs typeface="Times New Roman" panose="02020603050405020304" pitchFamily="18" charset="0"/>
              </a:rPr>
              <a:t> (3) Adli yardım, hükmün kesinleşmesine kadar devam eder.</a:t>
            </a:r>
          </a:p>
          <a:p>
            <a:endParaRPr lang="tr-TR" sz="2000" dirty="0"/>
          </a:p>
        </p:txBody>
      </p:sp>
    </p:spTree>
    <p:extLst>
      <p:ext uri="{BB962C8B-B14F-4D97-AF65-F5344CB8AC3E}">
        <p14:creationId xmlns:p14="http://schemas.microsoft.com/office/powerpoint/2010/main" val="3318585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296" y="689113"/>
            <a:ext cx="11504401" cy="4401205"/>
          </a:xfrm>
          <a:prstGeom prst="rect">
            <a:avLst/>
          </a:prstGeom>
        </p:spPr>
        <p:txBody>
          <a:bodyPr wrap="square">
            <a:spAutoFit/>
          </a:bodyPr>
          <a:lstStyle/>
          <a:p>
            <a:r>
              <a:rPr lang="tr-TR" sz="2000" dirty="0">
                <a:solidFill>
                  <a:srgbClr val="000000"/>
                </a:solidFill>
              </a:rPr>
              <a:t> </a:t>
            </a: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MADDE 336 Adli yardım talebi</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(1) Adli yardım, asıl talep veya işin karara bağlanacağı mahkemeden; icra ve iflas takiplerinde ise takibin yapılacağı yerdeki icra mahkemesinden istenir. </a:t>
            </a:r>
          </a:p>
          <a:p>
            <a:pPr algn="just"/>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(2) Talepte bulunan kişi, iddiasının özeti ile birlikte, iddiasını dayandıracağı delilleri ve yargılama giderlerini karşılayabilecek durumda olmadığını gösteren mali durumuna ilişkin belgeleri mahkemeye sunmak zorundadır.</a:t>
            </a:r>
          </a:p>
          <a:p>
            <a:pPr algn="just"/>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(3) Kanun yollarına başvuru sırasında adli yardım talebi bölge adliye mahkemesine veya Yargıtay'a yapılır. </a:t>
            </a:r>
          </a:p>
          <a:p>
            <a:pPr algn="just"/>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(4) Adli yardım talebine ilişkin evrak, her türlü harç ve vergiden muaftır.</a:t>
            </a:r>
          </a:p>
          <a:p>
            <a:pPr algn="just"/>
            <a:r>
              <a:rPr lang="tr-TR" sz="2000" dirty="0">
                <a:latin typeface="Times New Roman" panose="02020603050405020304" pitchFamily="18" charset="0"/>
                <a:cs typeface="Times New Roman" panose="02020603050405020304" pitchFamily="18" charset="0"/>
              </a:rPr>
              <a:t>Adli yardım talebinin incelenmesi</a:t>
            </a:r>
          </a:p>
          <a:p>
            <a:pPr algn="just"/>
            <a:r>
              <a:rPr lang="tr-T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833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0817" y="530087"/>
            <a:ext cx="11189001" cy="5324535"/>
          </a:xfrm>
          <a:prstGeom prst="rect">
            <a:avLst/>
          </a:prstGeom>
        </p:spPr>
        <p:txBody>
          <a:bodyPr wrap="square">
            <a:spAutoFit/>
          </a:bodyPr>
          <a:lstStyle/>
          <a:p>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MADDE 337 </a:t>
            </a:r>
            <a:r>
              <a:rPr lang="tr-TR" sz="2000" dirty="0">
                <a:latin typeface="Times New Roman" panose="02020603050405020304" pitchFamily="18" charset="0"/>
                <a:cs typeface="Times New Roman" panose="02020603050405020304" pitchFamily="18" charset="0"/>
              </a:rPr>
              <a:t>Adli yardım talebinin incelenmesi</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(1) Mahkeme, adli yardım talebi hakkında duruşma yapmaksızın karar verebilir. Ancak, talep hâlinde inceleme duruşmalı olarak yapılır. Adli yardım taleplerinin reddine ilişkin mahkeme kararlarında sunulan bilgi ve belgelerin kabul edilmeme sebebi açıkça belirtilir.</a:t>
            </a:r>
          </a:p>
          <a:p>
            <a:pPr algn="just"/>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(2) </a:t>
            </a:r>
            <a:r>
              <a:rPr lang="tr-TR" sz="2000" b="1" dirty="0">
                <a:latin typeface="Times New Roman" panose="02020603050405020304" pitchFamily="18" charset="0"/>
                <a:cs typeface="Times New Roman" panose="02020603050405020304" pitchFamily="18" charset="0"/>
              </a:rPr>
              <a:t>Adli yardım talebinin reddine ilişkin kararlara karşı, tebliğinden itibaren </a:t>
            </a:r>
            <a:r>
              <a:rPr lang="tr-TR" sz="2000" b="1" u="sng" dirty="0">
                <a:latin typeface="Times New Roman" panose="02020603050405020304" pitchFamily="18" charset="0"/>
                <a:cs typeface="Times New Roman" panose="02020603050405020304" pitchFamily="18" charset="0"/>
              </a:rPr>
              <a:t>bir hafta içinde </a:t>
            </a:r>
            <a:r>
              <a:rPr lang="tr-TR" sz="2000" b="1" dirty="0">
                <a:latin typeface="Times New Roman" panose="02020603050405020304" pitchFamily="18" charset="0"/>
                <a:cs typeface="Times New Roman" panose="02020603050405020304" pitchFamily="18" charset="0"/>
              </a:rPr>
              <a:t>kararı veren mahkemeye dilekçe vermek suretiyle </a:t>
            </a:r>
            <a:r>
              <a:rPr lang="tr-TR" sz="2000" b="1" u="sng" dirty="0">
                <a:latin typeface="Times New Roman" panose="02020603050405020304" pitchFamily="18" charset="0"/>
                <a:cs typeface="Times New Roman" panose="02020603050405020304" pitchFamily="18" charset="0"/>
              </a:rPr>
              <a:t>itiraz edilebilir</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Kararına itiraz edilen mahkeme, itirazı incelemesi için dosyayı o yerde adli yardım talebi yapılan hukuk mahkemesinin birden fazla dairesinin bulunması hâlinde, numara olarak kendisini izleyen daireye, son numaralı daire için birinci daireye, o yerde adli yardım talebi yapılan hukuk mahkemesinin tek dairesi bulunması hâlinde ise aynı işlere bakmakla görevli en yakın mahkemeye gönderir. İtiraz incelemesi neticesinde verilen karar kesindir. Adli yardım talebi reddedilirse, ödeme gücünde sonradan gerçekleşen ciddi bir azalmaya dayanılarak tekrar talepte bulunulabilir.</a:t>
            </a:r>
          </a:p>
          <a:p>
            <a:pPr algn="just"/>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(3) Adli yardım, daha önce yapılan yargılama giderlerini kapsamaz.</a:t>
            </a:r>
          </a:p>
        </p:txBody>
      </p:sp>
    </p:spTree>
    <p:extLst>
      <p:ext uri="{BB962C8B-B14F-4D97-AF65-F5344CB8AC3E}">
        <p14:creationId xmlns:p14="http://schemas.microsoft.com/office/powerpoint/2010/main" val="320589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4313" y="397565"/>
            <a:ext cx="10745241" cy="5847755"/>
          </a:xfrm>
          <a:prstGeom prst="rect">
            <a:avLst/>
          </a:prstGeom>
        </p:spPr>
        <p:txBody>
          <a:bodyPr wrap="square">
            <a:spAutoFit/>
          </a:bodyPr>
          <a:lstStyle/>
          <a:p>
            <a:pPr marL="285750" indent="-285750" algn="just">
              <a:buFont typeface="Arial" panose="020B0604020202020204" pitchFamily="34" charset="0"/>
              <a:buChar char="•"/>
            </a:pPr>
            <a:r>
              <a:rPr lang="tr-TR" sz="2200" b="1" dirty="0">
                <a:latin typeface="Times New Roman" panose="02020603050405020304" pitchFamily="18" charset="0"/>
                <a:cs typeface="Times New Roman" panose="02020603050405020304" pitchFamily="18" charset="0"/>
              </a:rPr>
              <a:t>Adli yardım talebinin reddine ilişkin kararın kesinleşmesi durumunda </a:t>
            </a:r>
            <a:r>
              <a:rPr lang="tr-TR" sz="2200" b="1" u="sng" dirty="0">
                <a:latin typeface="Times New Roman" panose="02020603050405020304" pitchFamily="18" charset="0"/>
                <a:cs typeface="Times New Roman" panose="02020603050405020304" pitchFamily="18" charset="0"/>
              </a:rPr>
              <a:t>talepçi masrafları karşılamayacağını beyan ediyorsa</a:t>
            </a:r>
            <a:r>
              <a:rPr lang="tr-TR" sz="2200" b="1" dirty="0">
                <a:latin typeface="Times New Roman" panose="02020603050405020304" pitchFamily="18" charset="0"/>
                <a:cs typeface="Times New Roman" panose="02020603050405020304" pitchFamily="18" charset="0"/>
              </a:rPr>
              <a:t> talepçinin bu beyanı gönüllü avukat tarafından tutanak altına alınır ve </a:t>
            </a:r>
            <a:r>
              <a:rPr lang="tr-TR" sz="2200" b="1" u="sng" dirty="0">
                <a:latin typeface="Times New Roman" panose="02020603050405020304" pitchFamily="18" charset="0"/>
                <a:cs typeface="Times New Roman" panose="02020603050405020304" pitchFamily="18" charset="0"/>
              </a:rPr>
              <a:t>gönüllü avukatın istem sahibinin yargılama giderlerini karşılayamayacağına ilişkin kesin kanaatini içeren bir üst yazı </a:t>
            </a:r>
            <a:r>
              <a:rPr lang="tr-TR" sz="2200" b="1" dirty="0">
                <a:latin typeface="Times New Roman" panose="02020603050405020304" pitchFamily="18" charset="0"/>
                <a:cs typeface="Times New Roman" panose="02020603050405020304" pitchFamily="18" charset="0"/>
              </a:rPr>
              <a:t>ile Adli Yardım Merkezine başvurularak </a:t>
            </a:r>
            <a:r>
              <a:rPr lang="tr-TR" sz="2200" b="1" u="sng" dirty="0">
                <a:latin typeface="Times New Roman" panose="02020603050405020304" pitchFamily="18" charset="0"/>
                <a:cs typeface="Times New Roman" panose="02020603050405020304" pitchFamily="18" charset="0"/>
              </a:rPr>
              <a:t>masrafların Adli Yardım fonundan karşılanması istenir.</a:t>
            </a:r>
            <a:r>
              <a:rPr lang="tr-TR" sz="2200" b="1"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Merkez tarafından bu taleplerle ilgili olarak karar verilmek üzere dosya Ankara Barosu Yönetim kuruluna sunulur. </a:t>
            </a:r>
          </a:p>
          <a:p>
            <a:pPr algn="just"/>
            <a:endParaRPr lang="tr-TR"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Yönetim Kurulu tarafından masrafların Adli Yardım Fonundan karşılanmasına karar verilmesi halinde gönüllü avukat tarafından masraflar (makbuzlarda gönüllü avukatın isminin yazması şartıyla) ödenir ve bedeli Adli Yardım Merkezinden istenir. </a:t>
            </a:r>
          </a:p>
          <a:p>
            <a:pPr algn="just"/>
            <a:endParaRPr lang="tr-TR"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Hak kaybına uğranması yakın tehlike arz eden durumlarda ve ivedi hallerde avukat tarafından talepte bulunulması halinde Adli Yardım Merkezi Başkanının ya da yokluğunda Başkan Yardımcısının imzası ile masrafların derhal adli yardım fonundan karşılanması mümkün olabilecektir. </a:t>
            </a:r>
          </a:p>
          <a:p>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78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BÜRODAN GÖREV ALAN GÖNÜLLÜ AVUKATLARA ÖDENECEK ÜCRETLER</a:t>
            </a:r>
          </a:p>
        </p:txBody>
      </p:sp>
      <p:sp>
        <p:nvSpPr>
          <p:cNvPr id="3" name="İçerik Yer Tutucusu 2"/>
          <p:cNvSpPr>
            <a:spLocks noGrp="1"/>
          </p:cNvSpPr>
          <p:nvPr>
            <p:ph idx="1"/>
          </p:nvPr>
        </p:nvSpPr>
        <p:spPr>
          <a:xfrm>
            <a:off x="304799" y="1457739"/>
            <a:ext cx="11688417" cy="5300112"/>
          </a:xfrm>
        </p:spPr>
        <p:txBody>
          <a:bodyPr>
            <a:normAutofit fontScale="92500" lnSpcReduction="20000"/>
          </a:bodyPr>
          <a:lstStyle/>
          <a:p>
            <a:pPr algn="just"/>
            <a:r>
              <a:rPr lang="tr-TR" sz="2600" dirty="0">
                <a:latin typeface="Times New Roman" panose="02020603050405020304" pitchFamily="18" charset="0"/>
                <a:cs typeface="Times New Roman" panose="02020603050405020304" pitchFamily="18" charset="0"/>
              </a:rPr>
              <a:t>Görevlendirmeye konu iş için </a:t>
            </a:r>
            <a:r>
              <a:rPr lang="tr-TR" sz="2600" b="1" dirty="0">
                <a:latin typeface="Times New Roman" panose="02020603050405020304" pitchFamily="18" charset="0"/>
                <a:cs typeface="Times New Roman" panose="02020603050405020304" pitchFamily="18" charset="0"/>
              </a:rPr>
              <a:t>Avukatlık asgari ücret tarifesinde </a:t>
            </a:r>
            <a:r>
              <a:rPr lang="tr-TR" sz="2600" dirty="0">
                <a:latin typeface="Times New Roman" panose="02020603050405020304" pitchFamily="18" charset="0"/>
                <a:cs typeface="Times New Roman" panose="02020603050405020304" pitchFamily="18" charset="0"/>
              </a:rPr>
              <a:t>gösterilen ücret Avukatlık Kanunu ve TBB Adli Yardım Yönetmeliği Hükümleri çerçevesinde ödenir. Avukatlık Yasasının 180/e maddesi hükmü gereği avukata ödenecek ücretten %10 yasal kesinti yapılarak bildirdiği banka hesabına yatırılır. </a:t>
            </a:r>
          </a:p>
          <a:p>
            <a:pPr algn="just"/>
            <a:r>
              <a:rPr lang="tr-TR" sz="2600" dirty="0">
                <a:latin typeface="Times New Roman" panose="02020603050405020304" pitchFamily="18" charset="0"/>
                <a:cs typeface="Times New Roman" panose="02020603050405020304" pitchFamily="18" charset="0"/>
              </a:rPr>
              <a:t>Avukat tarafından, yapılan çalışmalar sonrasında elde edilen bilgi ve belgeler ile görevlendirmenin hukuki yarardan yoksun olduğu sonucuna varılması durumunda, durum rapor ile Merkeze bildirilir. Sunulan rapor Merkez tarafından değerlendirilerek, </a:t>
            </a:r>
            <a:r>
              <a:rPr lang="tr-TR" sz="2600" dirty="0" err="1">
                <a:latin typeface="Times New Roman" panose="02020603050405020304" pitchFamily="18" charset="0"/>
                <a:cs typeface="Times New Roman" panose="02020603050405020304" pitchFamily="18" charset="0"/>
              </a:rPr>
              <a:t>Avukat'a</a:t>
            </a:r>
            <a:r>
              <a:rPr lang="tr-TR" sz="2600" dirty="0">
                <a:latin typeface="Times New Roman" panose="02020603050405020304" pitchFamily="18" charset="0"/>
                <a:cs typeface="Times New Roman" panose="02020603050405020304" pitchFamily="18" charset="0"/>
              </a:rPr>
              <a:t> yazılı danışma ücreti ödenir. </a:t>
            </a:r>
          </a:p>
          <a:p>
            <a:pPr algn="just"/>
            <a:r>
              <a:rPr lang="tr-TR" sz="2600" dirty="0">
                <a:latin typeface="Times New Roman" panose="02020603050405020304" pitchFamily="18" charset="0"/>
                <a:cs typeface="Times New Roman" panose="02020603050405020304" pitchFamily="18" charset="0"/>
              </a:rPr>
              <a:t>Büro tarafından görevlendirilen Avukat, Yönerge gereği ücret talep etmeye, </a:t>
            </a:r>
            <a:r>
              <a:rPr lang="tr-TR" sz="2600" dirty="0" err="1">
                <a:latin typeface="Times New Roman" panose="02020603050405020304" pitchFamily="18" charset="0"/>
                <a:cs typeface="Times New Roman" panose="02020603050405020304" pitchFamily="18" charset="0"/>
              </a:rPr>
              <a:t>Yönerge'nin</a:t>
            </a:r>
            <a:r>
              <a:rPr lang="tr-TR" sz="2600" dirty="0">
                <a:latin typeface="Times New Roman" panose="02020603050405020304" pitchFamily="18" charset="0"/>
                <a:cs typeface="Times New Roman" panose="02020603050405020304" pitchFamily="18" charset="0"/>
              </a:rPr>
              <a:t> 23 üncü maddesi kapsamında, işe başlamakla hak kazanır. </a:t>
            </a:r>
          </a:p>
          <a:p>
            <a:pPr algn="just"/>
            <a:r>
              <a:rPr lang="tr-TR" sz="2600" dirty="0">
                <a:latin typeface="Times New Roman" panose="02020603050405020304" pitchFamily="18" charset="0"/>
                <a:cs typeface="Times New Roman" panose="02020603050405020304" pitchFamily="18" charset="0"/>
              </a:rPr>
              <a:t>Ücretin ödenmesine Merkez karar verir. Merkez kararı ile </a:t>
            </a:r>
            <a:r>
              <a:rPr lang="tr-TR" sz="2600" dirty="0" err="1">
                <a:latin typeface="Times New Roman" panose="02020603050405020304" pitchFamily="18" charset="0"/>
                <a:cs typeface="Times New Roman" panose="02020603050405020304" pitchFamily="18" charset="0"/>
              </a:rPr>
              <a:t>Baro'ya</a:t>
            </a:r>
            <a:r>
              <a:rPr lang="tr-TR" sz="2600" dirty="0">
                <a:latin typeface="Times New Roman" panose="02020603050405020304" pitchFamily="18" charset="0"/>
                <a:cs typeface="Times New Roman" panose="02020603050405020304" pitchFamily="18" charset="0"/>
              </a:rPr>
              <a:t> gönderilen ücret talepleri hesabın müsait olması halinde üç iş günü içerisinde ödenir. Ödeme Yöntemi Baro tarafından belirlenir. </a:t>
            </a:r>
          </a:p>
          <a:p>
            <a:pPr algn="just"/>
            <a:r>
              <a:rPr lang="tr-TR" sz="2600" dirty="0">
                <a:latin typeface="Times New Roman" panose="02020603050405020304" pitchFamily="18" charset="0"/>
                <a:cs typeface="Times New Roman" panose="02020603050405020304" pitchFamily="18" charset="0"/>
              </a:rPr>
              <a:t>Avukat tarafından düzenlenen serbest meslek makbuzları ödeme yapılmak üzere banka ödeme listesi ile birlikte Baro muhasebe servisine gönderilir. </a:t>
            </a:r>
          </a:p>
          <a:p>
            <a:endParaRPr lang="tr-TR" dirty="0"/>
          </a:p>
        </p:txBody>
      </p:sp>
    </p:spTree>
    <p:extLst>
      <p:ext uri="{BB962C8B-B14F-4D97-AF65-F5344CB8AC3E}">
        <p14:creationId xmlns:p14="http://schemas.microsoft.com/office/powerpoint/2010/main" val="2115212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a:latin typeface="Times New Roman" panose="02020603050405020304" pitchFamily="18" charset="0"/>
                <a:cs typeface="Times New Roman" panose="02020603050405020304" pitchFamily="18" charset="0"/>
              </a:rPr>
              <a:t> 	</a:t>
            </a:r>
          </a:p>
          <a:p>
            <a:pPr algn="ctr">
              <a:buNone/>
            </a:pPr>
            <a:r>
              <a:rPr lang="tr-TR" dirty="0">
                <a:latin typeface="Times New Roman" panose="02020603050405020304" pitchFamily="18" charset="0"/>
                <a:cs typeface="Times New Roman" panose="02020603050405020304" pitchFamily="18" charset="0"/>
              </a:rPr>
              <a:t>   </a:t>
            </a:r>
            <a:r>
              <a:rPr lang="tr-TR" sz="4000" b="1" dirty="0">
                <a:latin typeface="Times New Roman" panose="02020603050405020304" pitchFamily="18" charset="0"/>
                <a:cs typeface="Times New Roman" panose="02020603050405020304" pitchFamily="18" charset="0"/>
              </a:rPr>
              <a:t>GÖNÜLLÜ AVUKATLARIN GÖREVLENDİRİLMESİ YÜKÜMLÜLÜKLERİ</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GÖREVİN SONA ERMESİ</a:t>
            </a:r>
          </a:p>
        </p:txBody>
      </p:sp>
    </p:spTree>
    <p:extLst>
      <p:ext uri="{BB962C8B-B14F-4D97-AF65-F5344CB8AC3E}">
        <p14:creationId xmlns:p14="http://schemas.microsoft.com/office/powerpoint/2010/main" val="327041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05659" y="407504"/>
            <a:ext cx="9980682" cy="1096962"/>
          </a:xfrm>
        </p:spPr>
        <p:txBody>
          <a:bodyPr>
            <a:normAutofit fontScale="90000"/>
          </a:bodyPr>
          <a:lstStyle/>
          <a:p>
            <a:pPr algn="l"/>
            <a:br>
              <a:rPr lang="tr-TR" b="1" dirty="0"/>
            </a:br>
            <a:r>
              <a:rPr lang="tr-TR" b="1" dirty="0"/>
              <a:t>Yetki </a:t>
            </a:r>
            <a:br>
              <a:rPr lang="tr-TR" dirty="0"/>
            </a:br>
            <a:r>
              <a:rPr lang="tr-TR" b="1" dirty="0"/>
              <a:t>Madde 3</a:t>
            </a:r>
            <a:r>
              <a:rPr lang="tr-TR" dirty="0"/>
              <a:t>. </a:t>
            </a:r>
            <a:br>
              <a:rPr lang="tr-TR" dirty="0"/>
            </a:br>
            <a:endParaRPr lang="tr-TR" dirty="0"/>
          </a:p>
        </p:txBody>
      </p:sp>
      <p:sp>
        <p:nvSpPr>
          <p:cNvPr id="3" name="2 İçerik Yer Tutucusu"/>
          <p:cNvSpPr>
            <a:spLocks noGrp="1"/>
          </p:cNvSpPr>
          <p:nvPr>
            <p:ph idx="1"/>
          </p:nvPr>
        </p:nvSpPr>
        <p:spPr>
          <a:xfrm>
            <a:off x="755374" y="1857365"/>
            <a:ext cx="10694504" cy="4222761"/>
          </a:xfrm>
        </p:spPr>
        <p:txBody>
          <a:bodyPr>
            <a:normAutofit/>
          </a:bodyPr>
          <a:lstStyle/>
          <a:p>
            <a:pPr algn="just"/>
            <a:r>
              <a:rPr lang="tr-TR" sz="2500" dirty="0">
                <a:latin typeface="Times New Roman" panose="02020603050405020304" pitchFamily="18" charset="0"/>
                <a:cs typeface="Times New Roman" panose="02020603050405020304" pitchFamily="18" charset="0"/>
              </a:rPr>
              <a:t>Avukatı görevlendirme yetkisi Baro'ya aittir. Baro, bu yetkisini Siirt ili sınırları içerisinde kullanır. Merkez’in Baro adına görevlendirdiği Avukat; görevlendirildiği konuya ilişkin hukuki yardımı, başvuruları ve araştırmaları yapar. </a:t>
            </a:r>
          </a:p>
          <a:p>
            <a:endParaRPr lang="tr-TR"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987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862469" y="1188245"/>
            <a:ext cx="9144000" cy="958986"/>
          </a:xfrm>
        </p:spPr>
        <p:txBody>
          <a:bodyPr/>
          <a:lstStyle/>
          <a:p>
            <a:r>
              <a:rPr lang="tr-TR" dirty="0"/>
              <a:t>ADLİ YARDIM NEDİR?</a:t>
            </a:r>
          </a:p>
        </p:txBody>
      </p:sp>
      <p:sp>
        <p:nvSpPr>
          <p:cNvPr id="3" name="Alt Başlık 2"/>
          <p:cNvSpPr>
            <a:spLocks noGrp="1"/>
          </p:cNvSpPr>
          <p:nvPr>
            <p:ph type="subTitle" idx="1"/>
          </p:nvPr>
        </p:nvSpPr>
        <p:spPr>
          <a:xfrm>
            <a:off x="291548" y="2599509"/>
            <a:ext cx="11595652" cy="4258491"/>
          </a:xfrm>
        </p:spPr>
        <p:txBody>
          <a:bodyPr>
            <a:normAutofit/>
          </a:bodyPr>
          <a:lstStyle/>
          <a:p>
            <a:pPr marL="342900" indent="-342900" algn="just">
              <a:buFont typeface="Arial" panose="020B0604020202020204" pitchFamily="34" charset="0"/>
              <a:buChar char="•"/>
            </a:pPr>
            <a:r>
              <a:rPr lang="tr-TR" sz="2200" b="1" dirty="0">
                <a:latin typeface="Times New Roman" panose="02020603050405020304" pitchFamily="18" charset="0"/>
                <a:cs typeface="Times New Roman" panose="02020603050405020304" pitchFamily="18" charset="0"/>
              </a:rPr>
              <a:t>Türkiye Barolar Birliği Adli Yardım Yönetmeliğinin 1. Maddesine göre Adli Yardım, </a:t>
            </a:r>
          </a:p>
          <a:p>
            <a:pPr algn="just"/>
            <a:r>
              <a:rPr lang="tr-TR" sz="2200" b="1"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Bireylerin hak arama özgürlüklerinin önündeki engelleri aşmak ve hak 	arama 	özgürlüğünün kullanımında eşitliği sağlamak üzere, avukatlık 	ücretini ve yargılama giderlerini karşılama olanağı bulunmayanların 	avukatlık hizmetlerinden yararlandırılmasıdır</a:t>
            </a:r>
          </a:p>
        </p:txBody>
      </p:sp>
    </p:spTree>
    <p:extLst>
      <p:ext uri="{BB962C8B-B14F-4D97-AF65-F5344CB8AC3E}">
        <p14:creationId xmlns:p14="http://schemas.microsoft.com/office/powerpoint/2010/main" val="1353475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l"/>
            <a:br>
              <a:rPr lang="tr-TR" b="1" dirty="0"/>
            </a:br>
            <a:r>
              <a:rPr lang="tr-TR" b="1" dirty="0"/>
              <a:t>Görevlendirme Yöntemi </a:t>
            </a:r>
            <a:br>
              <a:rPr lang="tr-TR" dirty="0"/>
            </a:br>
            <a:br>
              <a:rPr lang="tr-TR" dirty="0"/>
            </a:br>
            <a:endParaRPr lang="tr-TR" dirty="0"/>
          </a:p>
        </p:txBody>
      </p:sp>
      <p:sp>
        <p:nvSpPr>
          <p:cNvPr id="3" name="2 İçerik Yer Tutucusu"/>
          <p:cNvSpPr>
            <a:spLocks noGrp="1"/>
          </p:cNvSpPr>
          <p:nvPr>
            <p:ph idx="1"/>
          </p:nvPr>
        </p:nvSpPr>
        <p:spPr/>
        <p:txBody>
          <a:bodyPr>
            <a:normAutofit/>
          </a:bodyPr>
          <a:lstStyle/>
          <a:p>
            <a:pPr algn="just"/>
            <a:r>
              <a:rPr lang="tr-TR" sz="2500" dirty="0">
                <a:latin typeface="Times New Roman" panose="02020603050405020304" pitchFamily="18" charset="0"/>
                <a:cs typeface="Times New Roman" panose="02020603050405020304" pitchFamily="18" charset="0"/>
              </a:rPr>
              <a:t>Büro, Avukatlar arasında eşitlik ve adil dağılım ilkesi gereğince görev dağıtımını aşağıda yazılı olduğu şekilde yapar: </a:t>
            </a:r>
          </a:p>
          <a:p>
            <a:pPr algn="just"/>
            <a:r>
              <a:rPr lang="tr-TR" sz="2500" b="1" dirty="0">
                <a:latin typeface="Times New Roman" panose="02020603050405020304" pitchFamily="18" charset="0"/>
                <a:cs typeface="Times New Roman" panose="02020603050405020304" pitchFamily="18" charset="0"/>
              </a:rPr>
              <a:t> </a:t>
            </a:r>
            <a:r>
              <a:rPr lang="tr-TR" sz="2500" dirty="0">
                <a:latin typeface="Times New Roman" panose="02020603050405020304" pitchFamily="18" charset="0"/>
                <a:cs typeface="Times New Roman" panose="02020603050405020304" pitchFamily="18" charset="0"/>
              </a:rPr>
              <a:t>Avukat, Büro tarafından belirlenmiş hukuk alanlarından hangisinde ya da hangilerinde çalışmak istediğini bildirir dilekçesi ile gönüllülük listesine girer.</a:t>
            </a:r>
          </a:p>
          <a:p>
            <a:pPr algn="just"/>
            <a:r>
              <a:rPr lang="tr-TR" sz="2500" dirty="0">
                <a:latin typeface="Times New Roman" panose="02020603050405020304" pitchFamily="18" charset="0"/>
                <a:cs typeface="Times New Roman" panose="02020603050405020304" pitchFamily="18" charset="0"/>
              </a:rPr>
              <a:t>Adli Yardım Bürosuna müracaat eden Meslek İçi Eğitim Seminerlerine katılarak sertifika alan ve sistemde kendisini aktif hale getiren avukatlar görevlendirilir. Gönüllü avukat sistemde aktif hale geldiğinde, ortalama puan ile gönüllü listesinde yer alır. </a:t>
            </a:r>
          </a:p>
          <a:p>
            <a:endParaRPr lang="tr-TR"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3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950913"/>
            <a:ext cx="9982200" cy="1096962"/>
          </a:xfrm>
        </p:spPr>
        <p:txBody>
          <a:bodyPr>
            <a:noAutofit/>
          </a:bodyPr>
          <a:lstStyle/>
          <a:p>
            <a:pPr algn="l"/>
            <a:br>
              <a:rPr lang="tr-TR" b="1" dirty="0"/>
            </a:br>
            <a:br>
              <a:rPr lang="tr-TR" b="1" dirty="0"/>
            </a:br>
            <a:r>
              <a:rPr lang="tr-TR" b="1" dirty="0"/>
              <a:t>İKİNCİ KISIM </a:t>
            </a:r>
            <a:br>
              <a:rPr lang="tr-TR" dirty="0"/>
            </a:br>
            <a:r>
              <a:rPr lang="tr-TR" b="1" dirty="0"/>
              <a:t>Avukat ile Büro ve İstem Sahibi İlişkileri </a:t>
            </a:r>
            <a:br>
              <a:rPr lang="tr-TR" dirty="0"/>
            </a:br>
            <a:r>
              <a:rPr lang="tr-TR" b="1" dirty="0"/>
              <a:t>Avukat </a:t>
            </a:r>
            <a:br>
              <a:rPr lang="tr-TR" dirty="0"/>
            </a:br>
            <a:r>
              <a:rPr lang="tr-TR" b="1" dirty="0"/>
              <a:t>Madde 24. </a:t>
            </a:r>
            <a:br>
              <a:rPr lang="tr-TR" sz="1400" dirty="0"/>
            </a:br>
            <a:endParaRPr lang="tr-TR" sz="1400" dirty="0"/>
          </a:p>
        </p:txBody>
      </p:sp>
      <p:sp>
        <p:nvSpPr>
          <p:cNvPr id="3" name="2 İçerik Yer Tutucusu"/>
          <p:cNvSpPr>
            <a:spLocks noGrp="1"/>
          </p:cNvSpPr>
          <p:nvPr>
            <p:ph idx="4294967295"/>
          </p:nvPr>
        </p:nvSpPr>
        <p:spPr>
          <a:xfrm>
            <a:off x="1165225" y="2146300"/>
            <a:ext cx="11026775" cy="4105275"/>
          </a:xfrm>
        </p:spPr>
        <p:txBody>
          <a:bodyPr>
            <a:normAutofit/>
          </a:bodyPr>
          <a:lstStyle/>
          <a:p>
            <a:endParaRPr lang="tr-TR" sz="2500" dirty="0">
              <a:latin typeface="Times New Roman" panose="02020603050405020304" pitchFamily="18" charset="0"/>
              <a:cs typeface="Times New Roman" panose="02020603050405020304" pitchFamily="18" charset="0"/>
            </a:endParaRPr>
          </a:p>
          <a:p>
            <a:pPr algn="just"/>
            <a:r>
              <a:rPr lang="tr-TR" sz="2500" dirty="0">
                <a:latin typeface="Times New Roman" panose="02020603050405020304" pitchFamily="18" charset="0"/>
                <a:cs typeface="Times New Roman" panose="02020603050405020304" pitchFamily="18" charset="0"/>
              </a:rPr>
              <a:t>Büro'dan görev almak isteyen Avukatlarda gönüllülük esastır. Avukatlar Büro tarafından belirlenen hukuk alanlarından görev almak istedikleri alanları serbestçe belirlerler. </a:t>
            </a:r>
          </a:p>
          <a:p>
            <a:endParaRPr lang="tr-TR"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068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8366" y="133874"/>
            <a:ext cx="7467600" cy="1728192"/>
          </a:xfrm>
        </p:spPr>
        <p:txBody>
          <a:bodyPr>
            <a:normAutofit fontScale="90000"/>
          </a:bodyPr>
          <a:lstStyle/>
          <a:p>
            <a:pPr algn="l"/>
            <a:br>
              <a:rPr lang="tr-TR" b="1" dirty="0"/>
            </a:br>
            <a:r>
              <a:rPr lang="tr-TR" b="1" dirty="0">
                <a:latin typeface="Times New Roman" pitchFamily="18" charset="0"/>
                <a:cs typeface="Times New Roman" pitchFamily="18" charset="0"/>
              </a:rPr>
              <a:t>ÜCRET </a:t>
            </a:r>
            <a:br>
              <a:rPr lang="tr-TR" b="1" dirty="0">
                <a:latin typeface="Times New Roman" pitchFamily="18" charset="0"/>
                <a:cs typeface="Times New Roman" pitchFamily="18" charset="0"/>
              </a:rPr>
            </a:br>
            <a:r>
              <a:rPr lang="tr-TR" b="1" dirty="0">
                <a:latin typeface="Times New Roman" pitchFamily="18" charset="0"/>
                <a:cs typeface="Times New Roman" pitchFamily="18" charset="0"/>
              </a:rPr>
              <a:t>MADDE 27:</a:t>
            </a:r>
            <a:br>
              <a:rPr lang="tr-TR" b="1" dirty="0">
                <a:latin typeface="Times New Roman" pitchFamily="18" charset="0"/>
                <a:cs typeface="Times New Roman" pitchFamily="18" charset="0"/>
              </a:rPr>
            </a:br>
            <a:br>
              <a:rPr lang="tr-TR" dirty="0"/>
            </a:br>
            <a:endParaRPr lang="tr-TR" dirty="0"/>
          </a:p>
        </p:txBody>
      </p:sp>
      <p:sp>
        <p:nvSpPr>
          <p:cNvPr id="3" name="2 İçerik Yer Tutucusu"/>
          <p:cNvSpPr>
            <a:spLocks noGrp="1"/>
          </p:cNvSpPr>
          <p:nvPr>
            <p:ph idx="1"/>
          </p:nvPr>
        </p:nvSpPr>
        <p:spPr>
          <a:xfrm>
            <a:off x="1003616" y="1553183"/>
            <a:ext cx="10260732" cy="4929222"/>
          </a:xfrm>
        </p:spPr>
        <p:txBody>
          <a:bodyPr>
            <a:normAutofit fontScale="77500" lnSpcReduction="20000"/>
          </a:bodyPr>
          <a:lstStyle/>
          <a:p>
            <a:pPr algn="just">
              <a:buNone/>
            </a:pPr>
            <a:endParaRPr lang="tr-TR" dirty="0">
              <a:latin typeface="Times New Roman" panose="02020603050405020304" pitchFamily="18" charset="0"/>
              <a:cs typeface="Times New Roman" panose="02020603050405020304" pitchFamily="18" charset="0"/>
            </a:endParaRPr>
          </a:p>
          <a:p>
            <a:pPr algn="just"/>
            <a:r>
              <a:rPr lang="tr-TR" sz="3200" dirty="0">
                <a:latin typeface="Times New Roman" pitchFamily="18" charset="0"/>
                <a:cs typeface="Times New Roman" pitchFamily="18" charset="0"/>
              </a:rPr>
              <a:t>Görevlendirmeye konu iş için Avukatlık asgari ücret tarifesinde gösterilen ücret Avukatlık Kanunu ve TBB Adli Yardım Yönetmeliği Hükümleri çerçevesinde ödenir. </a:t>
            </a:r>
          </a:p>
          <a:p>
            <a:pPr algn="just"/>
            <a:r>
              <a:rPr lang="tr-TR" sz="3200" dirty="0">
                <a:latin typeface="Times New Roman" pitchFamily="18" charset="0"/>
                <a:cs typeface="Times New Roman" pitchFamily="18" charset="0"/>
              </a:rPr>
              <a:t>Aynı iş için birden fazla Avukatın görevlendirilmesi halinde, aynı ücret her birine ayrı ayrı ödenir. </a:t>
            </a:r>
          </a:p>
          <a:p>
            <a:pPr algn="just"/>
            <a:r>
              <a:rPr lang="tr-TR" sz="3200" dirty="0">
                <a:latin typeface="Times New Roman" pitchFamily="18" charset="0"/>
                <a:cs typeface="Times New Roman" pitchFamily="18" charset="0"/>
              </a:rPr>
              <a:t>Ücretin, kural olarak ödenek durumuna göre </a:t>
            </a:r>
            <a:r>
              <a:rPr lang="tr-TR" sz="3200" u="sng" dirty="0">
                <a:latin typeface="Times New Roman" pitchFamily="18" charset="0"/>
                <a:cs typeface="Times New Roman" pitchFamily="18" charset="0"/>
              </a:rPr>
              <a:t>işe başlanılan tarihte yürürlükte olan </a:t>
            </a:r>
            <a:r>
              <a:rPr lang="tr-TR" sz="3200" dirty="0">
                <a:latin typeface="Times New Roman" pitchFamily="18" charset="0"/>
                <a:cs typeface="Times New Roman" pitchFamily="18" charset="0"/>
              </a:rPr>
              <a:t>Avukatlık asgari ücret tarifesi hükümlerine göre peşin olarak ödenmesi esastır. Avukatlık Yasasının 180/e maddesi hükmü gereği avukata ödenecek ücretten %10 yasal kesinti yapılarak bildirdiği banka hesabına yatırılır. </a:t>
            </a:r>
          </a:p>
          <a:p>
            <a:pPr algn="just"/>
            <a:r>
              <a:rPr lang="tr-TR" sz="3200" dirty="0">
                <a:latin typeface="Times New Roman" pitchFamily="18" charset="0"/>
                <a:cs typeface="Times New Roman" pitchFamily="18" charset="0"/>
              </a:rPr>
              <a:t>Avukat tarafından, yapılan çalışmalar sonrasında elde edilen bilgi ve belgeler ile görevlendirmenin hukuki yarardan yoksun olduğu sonucuna varılması durumunda, durum rapor ile Merkeze bildirilir. Sunulan rapor Merkez tarafından değerlendirilerek, Avukat'a yazılı danışma ücreti ödenir. </a:t>
            </a:r>
          </a:p>
          <a:p>
            <a:pPr>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73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1"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amond(in)">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diamond(in)">
                                      <p:cBhvr>
                                        <p:cTn id="31" dur="2000"/>
                                        <p:tgtEl>
                                          <p:spTgt spid="3">
                                            <p:txEl>
                                              <p:pRg st="1" end="1"/>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diamond(in)">
                                      <p:cBhvr>
                                        <p:cTn id="34" dur="2000"/>
                                        <p:tgtEl>
                                          <p:spTgt spid="3">
                                            <p:txEl>
                                              <p:pRg st="2" end="2"/>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amond(in)">
                                      <p:cBhvr>
                                        <p:cTn id="37" dur="2000"/>
                                        <p:tgtEl>
                                          <p:spTgt spid="3">
                                            <p:txEl>
                                              <p:pRg st="3" end="3"/>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diamond(in)">
                                      <p:cBhvr>
                                        <p:cTn id="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noChangeAspect="1"/>
          </p:cNvGraphicFramePr>
          <p:nvPr>
            <p:ph idx="1"/>
          </p:nvPr>
        </p:nvGraphicFramePr>
        <p:xfrm>
          <a:off x="3422650" y="-198438"/>
          <a:ext cx="5148263" cy="7273926"/>
        </p:xfrm>
        <a:graphic>
          <a:graphicData uri="http://schemas.openxmlformats.org/presentationml/2006/ole">
            <mc:AlternateContent xmlns:mc="http://schemas.openxmlformats.org/markup-compatibility/2006">
              <mc:Choice xmlns:v="urn:schemas-microsoft-com:vml" Requires="v">
                <p:oleObj name="Acrobat Document" r:id="rId2" imgW="3784282" imgH="5346382" progId="Acrobat.Document.DC">
                  <p:embed/>
                </p:oleObj>
              </mc:Choice>
              <mc:Fallback>
                <p:oleObj name="Acrobat Document" r:id="rId2" imgW="3784282" imgH="5346382" progId="Acrobat.Document.DC">
                  <p:embed/>
                  <p:pic>
                    <p:nvPicPr>
                      <p:cNvPr id="6" name="İçerik Yer Tutucusu 5"/>
                      <p:cNvPicPr/>
                      <p:nvPr/>
                    </p:nvPicPr>
                    <p:blipFill>
                      <a:blip r:embed="rId3"/>
                      <a:stretch>
                        <a:fillRect/>
                      </a:stretch>
                    </p:blipFill>
                    <p:spPr>
                      <a:xfrm>
                        <a:off x="3422650" y="-198438"/>
                        <a:ext cx="5148263" cy="7273926"/>
                      </a:xfrm>
                      <a:prstGeom prst="rect">
                        <a:avLst/>
                      </a:prstGeom>
                    </p:spPr>
                  </p:pic>
                </p:oleObj>
              </mc:Fallback>
            </mc:AlternateContent>
          </a:graphicData>
        </a:graphic>
      </p:graphicFrame>
    </p:spTree>
    <p:extLst>
      <p:ext uri="{BB962C8B-B14F-4D97-AF65-F5344CB8AC3E}">
        <p14:creationId xmlns:p14="http://schemas.microsoft.com/office/powerpoint/2010/main" val="3003378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0" name="Object 26"/>
          <p:cNvGraphicFramePr>
            <a:graphicFrameLocks noChangeAspect="1"/>
          </p:cNvGraphicFramePr>
          <p:nvPr/>
        </p:nvGraphicFramePr>
        <p:xfrm>
          <a:off x="1537252" y="-133691"/>
          <a:ext cx="8375374" cy="6991691"/>
        </p:xfrm>
        <a:graphic>
          <a:graphicData uri="http://schemas.openxmlformats.org/presentationml/2006/ole">
            <mc:AlternateContent xmlns:mc="http://schemas.openxmlformats.org/markup-compatibility/2006">
              <mc:Choice xmlns:v="urn:schemas-microsoft-com:vml" Requires="v">
                <p:oleObj name="Acrobat Document" r:id="rId2" imgW="5667139" imgH="8019997" progId="AcroExch.Document.11">
                  <p:embed/>
                </p:oleObj>
              </mc:Choice>
              <mc:Fallback>
                <p:oleObj name="Acrobat Document" r:id="rId2" imgW="5667139" imgH="8019997" progId="AcroExch.Document.11">
                  <p:embed/>
                  <p:pic>
                    <p:nvPicPr>
                      <p:cNvPr id="105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252" y="-133691"/>
                        <a:ext cx="8375374" cy="69916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739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0" y="476250"/>
            <a:ext cx="7772400" cy="1881188"/>
          </a:xfrm>
        </p:spPr>
        <p:txBody>
          <a:bodyPr>
            <a:normAutofit fontScale="90000"/>
          </a:bodyPr>
          <a:lstStyle/>
          <a:p>
            <a:r>
              <a:rPr lang="tr-TR" sz="3100" b="1" dirty="0">
                <a:latin typeface="Times New Roman" pitchFamily="18" charset="0"/>
                <a:cs typeface="Times New Roman" pitchFamily="18" charset="0"/>
              </a:rPr>
              <a:t>ADLİ YARDIM İÇİN YAPILAN GİDERLER VE RÜCU </a:t>
            </a:r>
            <a:br>
              <a:rPr lang="tr-TR" sz="3100" dirty="0">
                <a:latin typeface="Times New Roman" pitchFamily="18" charset="0"/>
                <a:cs typeface="Times New Roman" pitchFamily="18" charset="0"/>
              </a:rPr>
            </a:br>
            <a:r>
              <a:rPr lang="tr-TR" sz="3100" b="1" dirty="0">
                <a:latin typeface="Times New Roman" pitchFamily="18" charset="0"/>
                <a:cs typeface="Times New Roman" pitchFamily="18" charset="0"/>
              </a:rPr>
              <a:t>YARGILAMA GİDERLERİ </a:t>
            </a:r>
            <a:br>
              <a:rPr lang="tr-TR" sz="3100" dirty="0">
                <a:latin typeface="Times New Roman" pitchFamily="18" charset="0"/>
                <a:cs typeface="Times New Roman" pitchFamily="18" charset="0"/>
              </a:rPr>
            </a:br>
            <a:r>
              <a:rPr lang="tr-TR" sz="3100" b="1" dirty="0">
                <a:latin typeface="Times New Roman" pitchFamily="18" charset="0"/>
                <a:cs typeface="Times New Roman" pitchFamily="18" charset="0"/>
              </a:rPr>
              <a:t>MADDE 30. </a:t>
            </a: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endParaRPr lang="tr-TR" sz="4000" dirty="0">
              <a:latin typeface="Times New Roman" pitchFamily="18" charset="0"/>
              <a:cs typeface="Times New Roman" pitchFamily="18" charset="0"/>
            </a:endParaRPr>
          </a:p>
        </p:txBody>
      </p:sp>
      <p:sp>
        <p:nvSpPr>
          <p:cNvPr id="3" name="2 Alt Başlık"/>
          <p:cNvSpPr>
            <a:spLocks noGrp="1"/>
          </p:cNvSpPr>
          <p:nvPr>
            <p:ph type="subTitle" idx="4294967295"/>
          </p:nvPr>
        </p:nvSpPr>
        <p:spPr>
          <a:xfrm>
            <a:off x="0" y="268288"/>
            <a:ext cx="11052175" cy="6464300"/>
          </a:xfrm>
        </p:spPr>
        <p:txBody>
          <a:bodyPr>
            <a:noAutofit/>
          </a:bodyPr>
          <a:lstStyle/>
          <a:p>
            <a:pPr algn="just"/>
            <a:endParaRPr lang="tr-TR" sz="2500" dirty="0">
              <a:solidFill>
                <a:schemeClr val="tx1"/>
              </a:solidFill>
              <a:latin typeface="Times New Roman" panose="02020603050405020304" pitchFamily="18" charset="0"/>
              <a:cs typeface="Times New Roman" panose="02020603050405020304" pitchFamily="18" charset="0"/>
            </a:endParaRPr>
          </a:p>
          <a:p>
            <a:pPr algn="just">
              <a:buFont typeface="Courier New" pitchFamily="49" charset="0"/>
              <a:buChar char="o"/>
            </a:pPr>
            <a:r>
              <a:rPr lang="tr-TR" sz="2500" dirty="0">
                <a:latin typeface="Times New Roman" pitchFamily="18" charset="0"/>
                <a:cs typeface="Times New Roman" pitchFamily="18" charset="0"/>
              </a:rPr>
              <a:t>Yargılama giderlerinin İstem Sahibi tarafından karşılanması esastır. </a:t>
            </a:r>
          </a:p>
          <a:p>
            <a:pPr algn="just">
              <a:buFont typeface="Courier New" pitchFamily="49" charset="0"/>
              <a:buChar char="o"/>
            </a:pPr>
            <a:endParaRPr lang="tr-TR" sz="2500" dirty="0">
              <a:latin typeface="Times New Roman" pitchFamily="18" charset="0"/>
              <a:cs typeface="Times New Roman" pitchFamily="18" charset="0"/>
            </a:endParaRPr>
          </a:p>
          <a:p>
            <a:pPr algn="just">
              <a:buFont typeface="Courier New" pitchFamily="49" charset="0"/>
              <a:buChar char="o"/>
            </a:pPr>
            <a:r>
              <a:rPr lang="tr-TR" sz="2500" dirty="0">
                <a:latin typeface="Times New Roman" pitchFamily="18" charset="0"/>
                <a:cs typeface="Times New Roman" pitchFamily="18" charset="0"/>
              </a:rPr>
              <a:t>Görevlendirmeyi takiben davanın açılması aşamasında Yönergedeki düzenlemeye göre işlem yapılacaktır. </a:t>
            </a:r>
          </a:p>
          <a:p>
            <a:pPr algn="just">
              <a:buFont typeface="Courier New" pitchFamily="49" charset="0"/>
              <a:buChar char="o"/>
            </a:pPr>
            <a:endParaRPr lang="tr-TR" sz="2500" dirty="0">
              <a:latin typeface="Times New Roman" pitchFamily="18" charset="0"/>
              <a:cs typeface="Times New Roman" pitchFamily="18" charset="0"/>
            </a:endParaRPr>
          </a:p>
          <a:p>
            <a:pPr algn="just">
              <a:buFont typeface="Courier New" pitchFamily="49" charset="0"/>
              <a:buChar char="o"/>
            </a:pPr>
            <a:r>
              <a:rPr lang="tr-TR" sz="2500" dirty="0">
                <a:latin typeface="Times New Roman" pitchFamily="18" charset="0"/>
                <a:cs typeface="Times New Roman" pitchFamily="18" charset="0"/>
              </a:rPr>
              <a:t>Yargılama giderlerinin İstem Sahibince karşılanamaması halinde Avukat'ın, Hukuk Muhakemeleri Kanunu çerçevesinde adli yardım talebinde bulunması zorunludur. ,</a:t>
            </a:r>
          </a:p>
          <a:p>
            <a:pPr algn="just">
              <a:buFont typeface="Courier New" pitchFamily="49" charset="0"/>
              <a:buChar char="o"/>
            </a:pPr>
            <a:endParaRPr lang="tr-TR" sz="2500" dirty="0">
              <a:latin typeface="Times New Roman" pitchFamily="18" charset="0"/>
              <a:cs typeface="Times New Roman" pitchFamily="18" charset="0"/>
            </a:endParaRPr>
          </a:p>
          <a:p>
            <a:pPr algn="just">
              <a:buFont typeface="Courier New" pitchFamily="49" charset="0"/>
              <a:buChar char="o"/>
            </a:pPr>
            <a:r>
              <a:rPr lang="tr-TR" sz="2500" dirty="0">
                <a:latin typeface="Times New Roman" pitchFamily="18" charset="0"/>
                <a:cs typeface="Times New Roman" pitchFamily="18" charset="0"/>
              </a:rPr>
              <a:t>Adli Yardım Talebinin reddi durumunda, avukat tarafından, İstem Sahibinin yargılama giderlerini karşılayamayacağına ilişkin kesin kanaati ile birlikte yazılı olarak, yargılama giderlerinin Adli Yardım Fonundan karşılanması talep edilir.</a:t>
            </a:r>
          </a:p>
          <a:p>
            <a:pPr algn="l"/>
            <a:endParaRPr lang="tr-TR"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433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amond(in)">
                                      <p:cBhvr>
                                        <p:cTn id="18" dur="2000"/>
                                        <p:tgtEl>
                                          <p:spTgt spid="3">
                                            <p:txEl>
                                              <p:pRg st="5" end="5"/>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amond(in)">
                                      <p:cBhvr>
                                        <p:cTn id="2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06557" y="1374068"/>
            <a:ext cx="10383078" cy="5268931"/>
          </a:xfrm>
        </p:spPr>
        <p:txBody>
          <a:bodyPr>
            <a:normAutofit fontScale="92500" lnSpcReduction="20000"/>
          </a:bodyPr>
          <a:lstStyle/>
          <a:p>
            <a:endParaRPr lang="tr-TR" dirty="0">
              <a:latin typeface="Times New Roman" panose="02020603050405020304" pitchFamily="18" charset="0"/>
              <a:cs typeface="Times New Roman" panose="02020603050405020304" pitchFamily="18" charset="0"/>
            </a:endParaRPr>
          </a:p>
          <a:p>
            <a:pPr algn="just"/>
            <a:r>
              <a:rPr lang="tr-TR" sz="2900" dirty="0">
                <a:latin typeface="Times New Roman" pitchFamily="18" charset="0"/>
                <a:cs typeface="Times New Roman" pitchFamily="18" charset="0"/>
              </a:rPr>
              <a:t>Talep, Merkez tarafından değerlendirilir. </a:t>
            </a:r>
          </a:p>
          <a:p>
            <a:pPr algn="just">
              <a:buNone/>
            </a:pPr>
            <a:endParaRPr lang="tr-TR" sz="2900" dirty="0">
              <a:latin typeface="Times New Roman" pitchFamily="18" charset="0"/>
              <a:cs typeface="Times New Roman" pitchFamily="18" charset="0"/>
            </a:endParaRPr>
          </a:p>
          <a:p>
            <a:pPr algn="just"/>
            <a:r>
              <a:rPr lang="tr-TR" sz="2900" dirty="0">
                <a:latin typeface="Times New Roman" pitchFamily="18" charset="0"/>
                <a:cs typeface="Times New Roman" pitchFamily="18" charset="0"/>
              </a:rPr>
              <a:t>Merkez, istem sahibinin yargılama giderlerini karşılayamayacağı kanaatine varılması durumunda, Yönetim Kuruluna, istem sahibinin yargılama giderlerinin adli yardım fonundan karşılanması için öneride bulunur. </a:t>
            </a:r>
          </a:p>
          <a:p>
            <a:pPr algn="just">
              <a:buNone/>
            </a:pPr>
            <a:endParaRPr lang="tr-TR" sz="2900" dirty="0">
              <a:latin typeface="Times New Roman" pitchFamily="18" charset="0"/>
              <a:cs typeface="Times New Roman" pitchFamily="18" charset="0"/>
            </a:endParaRPr>
          </a:p>
          <a:p>
            <a:pPr algn="just"/>
            <a:r>
              <a:rPr lang="tr-TR" sz="2900" dirty="0">
                <a:latin typeface="Times New Roman" pitchFamily="18" charset="0"/>
                <a:cs typeface="Times New Roman" pitchFamily="18" charset="0"/>
              </a:rPr>
              <a:t>Hak kaybına uğranması yakın tehlike arz eden durumlarda ve ivedi hallerde görüşmeci avukatın masraf kalemlerini sınırlaması kaydı ile avukatın adli müzaheret talebi ve/veya bu talebin reddine ilişkin karar aranmaksızın yargılama giderlerinin Adli Yardım Fonundan karşılanmasına karar verilebilecektir. </a:t>
            </a:r>
          </a:p>
          <a:p>
            <a:pPr algn="just">
              <a:buNone/>
            </a:pPr>
            <a:endParaRPr lang="tr-TR" sz="2900" b="1" dirty="0">
              <a:latin typeface="Times New Roman" pitchFamily="18" charset="0"/>
              <a:cs typeface="Times New Roman" pitchFamily="18" charset="0"/>
            </a:endParaRPr>
          </a:p>
          <a:p>
            <a:endParaRPr lang="tr-TR"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454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amond(in)">
                                      <p:cBhvr>
                                        <p:cTn id="10" dur="2000"/>
                                        <p:tgtEl>
                                          <p:spTgt spid="3">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amond(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4294967295"/>
          </p:nvPr>
        </p:nvSpPr>
        <p:spPr>
          <a:xfrm>
            <a:off x="0" y="279400"/>
            <a:ext cx="11176000" cy="6161088"/>
          </a:xfrm>
        </p:spPr>
        <p:txBody>
          <a:bodyPr>
            <a:normAutofit/>
          </a:bodyPr>
          <a:lstStyle/>
          <a:p>
            <a:pPr algn="just">
              <a:buFont typeface="Courier New" pitchFamily="49" charset="0"/>
              <a:buChar char="o"/>
            </a:pPr>
            <a:endParaRPr lang="tr-TR" sz="2400" dirty="0">
              <a:latin typeface="Times New Roman" pitchFamily="18" charset="0"/>
              <a:cs typeface="Times New Roman" pitchFamily="18" charset="0"/>
            </a:endParaRPr>
          </a:p>
          <a:p>
            <a:pPr algn="just">
              <a:buFont typeface="Courier New" pitchFamily="49" charset="0"/>
              <a:buChar char="o"/>
            </a:pPr>
            <a:r>
              <a:rPr lang="tr-TR" sz="2400" dirty="0">
                <a:latin typeface="Times New Roman" pitchFamily="18" charset="0"/>
                <a:cs typeface="Times New Roman" pitchFamily="18" charset="0"/>
              </a:rPr>
              <a:t>Olağanüstü durumlar için; avukat tarafından talepte bulunulması halinde Adli Yardım Merkez Başkanın ya da yokluğunda Başkan Yardımcısının imzası ile masrafların derhal adli yardım fonundan karşılanması mümkün olacaktır. Bu </a:t>
            </a:r>
            <a:r>
              <a:rPr lang="tr-TR" sz="2400" b="1" dirty="0">
                <a:latin typeface="Times New Roman" pitchFamily="18" charset="0"/>
                <a:cs typeface="Times New Roman" pitchFamily="18" charset="0"/>
              </a:rPr>
              <a:t>konuda derhal sorumlu Yönetim Kurulu Üyesine bilgi verilecektir.</a:t>
            </a:r>
          </a:p>
          <a:p>
            <a:pPr algn="just">
              <a:buFont typeface="Courier New" pitchFamily="49" charset="0"/>
              <a:buChar char="o"/>
            </a:pPr>
            <a:endParaRPr lang="tr-TR" sz="2400" b="1" dirty="0">
              <a:latin typeface="Times New Roman" pitchFamily="18" charset="0"/>
              <a:cs typeface="Times New Roman" pitchFamily="18" charset="0"/>
            </a:endParaRPr>
          </a:p>
          <a:p>
            <a:pPr algn="just">
              <a:buFont typeface="Courier New" pitchFamily="49" charset="0"/>
              <a:buChar char="o"/>
            </a:pPr>
            <a:r>
              <a:rPr lang="tr-TR" sz="2400" dirty="0">
                <a:latin typeface="Times New Roman" pitchFamily="18" charset="0"/>
                <a:cs typeface="Times New Roman" pitchFamily="18" charset="0"/>
              </a:rPr>
              <a:t>Bu ödeme avans niteliğinde olup, dosya ivedilikle Yönetim Kuruluna tevdi edilir. İstem sahibinin yargılama giderlerine ilişkin talebinin adli yardım fonundan karşılanmasının uygun olup olmadığına Yönetim Kurulu karar verir. </a:t>
            </a:r>
          </a:p>
          <a:p>
            <a:pPr algn="just">
              <a:buFont typeface="Courier New" pitchFamily="49" charset="0"/>
              <a:buChar char="o"/>
            </a:pPr>
            <a:endParaRPr lang="tr-TR" sz="2400" dirty="0">
              <a:latin typeface="Times New Roman" pitchFamily="18" charset="0"/>
              <a:cs typeface="Times New Roman" pitchFamily="18" charset="0"/>
            </a:endParaRPr>
          </a:p>
          <a:p>
            <a:pPr algn="just">
              <a:buFont typeface="Courier New" pitchFamily="49" charset="0"/>
              <a:buChar char="o"/>
            </a:pPr>
            <a:r>
              <a:rPr lang="tr-TR" sz="2400" dirty="0">
                <a:latin typeface="Times New Roman" pitchFamily="18" charset="0"/>
                <a:cs typeface="Times New Roman" pitchFamily="18" charset="0"/>
              </a:rPr>
              <a:t>Ödeme miktarının onaylanması sonrasında Avukatın ismi ilk banka ödeme listesine eklenir ve Baro muhasebe servisine bildirilir. </a:t>
            </a:r>
          </a:p>
          <a:p>
            <a:pPr algn="just">
              <a:buFont typeface="Courier New" pitchFamily="49" charset="0"/>
              <a:buChar char="o"/>
            </a:pPr>
            <a:endParaRPr lang="tr-TR" dirty="0"/>
          </a:p>
          <a:p>
            <a:pPr algn="just"/>
            <a:endParaRPr lang="tr-TR" dirty="0"/>
          </a:p>
        </p:txBody>
      </p:sp>
    </p:spTree>
    <p:extLst>
      <p:ext uri="{BB962C8B-B14F-4D97-AF65-F5344CB8AC3E}">
        <p14:creationId xmlns:p14="http://schemas.microsoft.com/office/powerpoint/2010/main" val="222538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amond(in)">
                                      <p:cBhvr>
                                        <p:cTn id="10" dur="2000"/>
                                        <p:tgtEl>
                                          <p:spTgt spid="3">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amond(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sz="6000" dirty="0">
                <a:latin typeface="+mj-lt"/>
              </a:rPr>
              <a:t>TAAHHÜTNAME </a:t>
            </a:r>
          </a:p>
          <a:p>
            <a:pPr algn="ctr">
              <a:buNone/>
            </a:pPr>
            <a:r>
              <a:rPr lang="tr-TR" sz="6000" dirty="0">
                <a:latin typeface="+mj-lt"/>
              </a:rPr>
              <a:t>VE </a:t>
            </a:r>
          </a:p>
          <a:p>
            <a:pPr algn="ctr">
              <a:buNone/>
            </a:pPr>
            <a:r>
              <a:rPr lang="tr-TR" sz="6000" dirty="0">
                <a:latin typeface="+mj-lt"/>
              </a:rPr>
              <a:t>TAAHHÜTNAMENİN İŞLETİLMESİ</a:t>
            </a:r>
          </a:p>
        </p:txBody>
      </p:sp>
    </p:spTree>
    <p:extLst>
      <p:ext uri="{BB962C8B-B14F-4D97-AF65-F5344CB8AC3E}">
        <p14:creationId xmlns:p14="http://schemas.microsoft.com/office/powerpoint/2010/main" val="955011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a:t>Talepçi Nereden Gelebilir?</a:t>
            </a:r>
            <a:endParaRPr lang="en-US" dirty="0"/>
          </a:p>
        </p:txBody>
      </p:sp>
      <p:pic>
        <p:nvPicPr>
          <p:cNvPr id="3" name="İçerik Yer Tutucusu 2">
            <a:extLst>
              <a:ext uri="{FF2B5EF4-FFF2-40B4-BE49-F238E27FC236}">
                <a16:creationId xmlns:a16="http://schemas.microsoft.com/office/drawing/2014/main" id="{59B7EF59-4C8C-4C84-AB46-160DC61426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562" y="1561996"/>
            <a:ext cx="2754588" cy="2754588"/>
          </a:xfrm>
        </p:spPr>
      </p:pic>
      <p:pic>
        <p:nvPicPr>
          <p:cNvPr id="5" name="Resim 4">
            <a:extLst>
              <a:ext uri="{FF2B5EF4-FFF2-40B4-BE49-F238E27FC236}">
                <a16:creationId xmlns:a16="http://schemas.microsoft.com/office/drawing/2014/main" id="{E618E8DF-21CE-4037-8309-DC19B85FD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829" y="1396033"/>
            <a:ext cx="3086514" cy="3086514"/>
          </a:xfrm>
          <a:prstGeom prst="rect">
            <a:avLst/>
          </a:prstGeom>
        </p:spPr>
      </p:pic>
      <p:pic>
        <p:nvPicPr>
          <p:cNvPr id="7" name="Resim 6">
            <a:extLst>
              <a:ext uri="{FF2B5EF4-FFF2-40B4-BE49-F238E27FC236}">
                <a16:creationId xmlns:a16="http://schemas.microsoft.com/office/drawing/2014/main" id="{73E40BF8-A36D-4452-A53D-4D796E003F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965" y="4121223"/>
            <a:ext cx="3145953" cy="2660577"/>
          </a:xfrm>
          <a:prstGeom prst="rect">
            <a:avLst/>
          </a:prstGeom>
        </p:spPr>
      </p:pic>
      <p:pic>
        <p:nvPicPr>
          <p:cNvPr id="9" name="Resim 8">
            <a:extLst>
              <a:ext uri="{FF2B5EF4-FFF2-40B4-BE49-F238E27FC236}">
                <a16:creationId xmlns:a16="http://schemas.microsoft.com/office/drawing/2014/main" id="{709CEB73-338A-425F-A2FE-A7173671E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0241" y="3997816"/>
            <a:ext cx="2580861" cy="2783984"/>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TÜM BU TANIMLAMALAR DOĞRULTUSUNDA ADLİ YARDIM</a:t>
            </a:r>
          </a:p>
        </p:txBody>
      </p:sp>
      <p:sp>
        <p:nvSpPr>
          <p:cNvPr id="3" name="İçerik Yer Tutucusu 2"/>
          <p:cNvSpPr>
            <a:spLocks noGrp="1"/>
          </p:cNvSpPr>
          <p:nvPr>
            <p:ph idx="1"/>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ADİL YARGILANMA İLKESİNİN BİR YANSIMASI OLARAK MALİ GÜCÜ YETERSİZ OLAN KİMSELERİN DAVA AÇMA VE HAKLARINDA AÇILAN BİR DAVADA TEMSİL EDİLME HAKKINDAN YOKSUN KALMAMALARI İÇİN GETİRİLMİŞ BİR İMKAN, MALİ OLANAKLARI YETERSİZ KİŞİLERİN DAVA HARÇ VE MASRAFARINDAN MUAF TUTULMALARI VE KENDİLERİ İÇİN BARO TARAFINDAN ÜCRETSİZ BİR AVUKAT GÖREVLENDİRİLMESİ OLARAK TANIMLANABİLİR. </a:t>
            </a:r>
          </a:p>
        </p:txBody>
      </p:sp>
    </p:spTree>
    <p:extLst>
      <p:ext uri="{BB962C8B-B14F-4D97-AF65-F5344CB8AC3E}">
        <p14:creationId xmlns:p14="http://schemas.microsoft.com/office/powerpoint/2010/main" val="57926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C43DF3-1F0A-4599-904D-31BF79C85627}"/>
              </a:ext>
            </a:extLst>
          </p:cNvPr>
          <p:cNvSpPr>
            <a:spLocks noGrp="1"/>
          </p:cNvSpPr>
          <p:nvPr>
            <p:ph type="title"/>
          </p:nvPr>
        </p:nvSpPr>
        <p:spPr>
          <a:xfrm>
            <a:off x="1104900" y="76200"/>
            <a:ext cx="9980682" cy="851452"/>
          </a:xfrm>
        </p:spPr>
        <p:txBody>
          <a:bodyPr>
            <a:normAutofit/>
          </a:bodyPr>
          <a:lstStyle/>
          <a:p>
            <a:r>
              <a:rPr lang="tr-TR" dirty="0"/>
              <a:t>Kimlik Belgesi Örnekleri;</a:t>
            </a:r>
          </a:p>
        </p:txBody>
      </p:sp>
      <p:pic>
        <p:nvPicPr>
          <p:cNvPr id="17" name="İçerik Yer Tutucusu 16">
            <a:extLst>
              <a:ext uri="{FF2B5EF4-FFF2-40B4-BE49-F238E27FC236}">
                <a16:creationId xmlns:a16="http://schemas.microsoft.com/office/drawing/2014/main" id="{DDA689C2-BB7D-4C1A-9C73-85033832FF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229" b="20229"/>
          <a:stretch>
            <a:fillRect/>
          </a:stretch>
        </p:blipFill>
        <p:spPr>
          <a:prstGeom prst="rect">
            <a:avLst/>
          </a:prstGeom>
        </p:spPr>
      </p:pic>
    </p:spTree>
    <p:extLst>
      <p:ext uri="{BB962C8B-B14F-4D97-AF65-F5344CB8AC3E}">
        <p14:creationId xmlns:p14="http://schemas.microsoft.com/office/powerpoint/2010/main" val="938259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39D1B9-E9C5-41F4-A595-6393DD6390C0}"/>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6660FD0E-C1CC-461C-9AD1-B5651C1D8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170" y="76200"/>
            <a:ext cx="9501660" cy="7465590"/>
          </a:xfrm>
          <a:prstGeom prst="rect">
            <a:avLst/>
          </a:prstGeom>
        </p:spPr>
      </p:pic>
    </p:spTree>
    <p:extLst>
      <p:ext uri="{BB962C8B-B14F-4D97-AF65-F5344CB8AC3E}">
        <p14:creationId xmlns:p14="http://schemas.microsoft.com/office/powerpoint/2010/main" val="380252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a:extLst>
              <a:ext uri="{FF2B5EF4-FFF2-40B4-BE49-F238E27FC236}">
                <a16:creationId xmlns:a16="http://schemas.microsoft.com/office/drawing/2014/main" id="{7E5E7075-9594-4322-B3F7-D39C7DAE9C79}"/>
              </a:ext>
            </a:extLst>
          </p:cNvPr>
          <p:cNvSpPr>
            <a:spLocks noGrp="1"/>
          </p:cNvSpPr>
          <p:nvPr>
            <p:ph type="title"/>
          </p:nvPr>
        </p:nvSpPr>
        <p:spPr/>
        <p:txBody>
          <a:bodyPr/>
          <a:lstStyle/>
          <a:p>
            <a:r>
              <a:rPr lang="tr-TR" dirty="0"/>
              <a:t>Başvuru Konuları</a:t>
            </a:r>
          </a:p>
        </p:txBody>
      </p:sp>
      <p:sp>
        <p:nvSpPr>
          <p:cNvPr id="8" name="İçerik Yer Tutucusu 7">
            <a:extLst>
              <a:ext uri="{FF2B5EF4-FFF2-40B4-BE49-F238E27FC236}">
                <a16:creationId xmlns:a16="http://schemas.microsoft.com/office/drawing/2014/main" id="{79C43ABB-BCBA-4DB2-A28F-EDE367A8B850}"/>
              </a:ext>
            </a:extLst>
          </p:cNvPr>
          <p:cNvSpPr>
            <a:spLocks noGrp="1"/>
          </p:cNvSpPr>
          <p:nvPr>
            <p:ph idx="1"/>
          </p:nvPr>
        </p:nvSpPr>
        <p:spPr/>
        <p:txBody>
          <a:bodyPr>
            <a:noAutofit/>
          </a:bodyPr>
          <a:lstStyle/>
          <a:p>
            <a:r>
              <a:rPr lang="tr-TR" sz="2400" dirty="0">
                <a:latin typeface="+mj-lt"/>
              </a:rPr>
              <a:t>Mülteciler/Sığınmacılar/Göçmenler/Yerinden Edilmiş Kişiler… gibi kavramlar uygulamada kullanılmaktadır.</a:t>
            </a:r>
          </a:p>
          <a:p>
            <a:r>
              <a:rPr lang="tr-TR" sz="2400" dirty="0">
                <a:latin typeface="+mj-lt"/>
              </a:rPr>
              <a:t>Merkezimize başvuru konuları ağırlıklı olarak ;</a:t>
            </a:r>
          </a:p>
          <a:p>
            <a:r>
              <a:rPr lang="tr-TR" sz="2400" dirty="0">
                <a:latin typeface="+mj-lt"/>
              </a:rPr>
              <a:t>İdari gözetim kararına itiraz,</a:t>
            </a:r>
          </a:p>
          <a:p>
            <a:r>
              <a:rPr lang="tr-TR" sz="2400" dirty="0">
                <a:latin typeface="+mj-lt"/>
              </a:rPr>
              <a:t>Sınır dışı kararına itiraz,</a:t>
            </a:r>
          </a:p>
          <a:p>
            <a:r>
              <a:rPr lang="tr-TR" sz="2400" dirty="0">
                <a:latin typeface="+mj-lt"/>
              </a:rPr>
              <a:t>AİHS ile korunan haklardan biri ihlal edildiği gerekçesi ile </a:t>
            </a:r>
            <a:r>
              <a:rPr lang="tr-TR" sz="2400" dirty="0" err="1">
                <a:latin typeface="+mj-lt"/>
              </a:rPr>
              <a:t>AYM’ye</a:t>
            </a:r>
            <a:r>
              <a:rPr lang="tr-TR" sz="2400" dirty="0">
                <a:latin typeface="+mj-lt"/>
              </a:rPr>
              <a:t> başvuru,</a:t>
            </a:r>
          </a:p>
          <a:p>
            <a:r>
              <a:rPr lang="tr-TR" sz="2400" dirty="0">
                <a:latin typeface="+mj-lt"/>
              </a:rPr>
              <a:t>Boşanma davaları,</a:t>
            </a:r>
          </a:p>
          <a:p>
            <a:r>
              <a:rPr lang="tr-TR" sz="2400" dirty="0">
                <a:latin typeface="+mj-lt"/>
              </a:rPr>
              <a:t>İsim düzeltilmesi, nüfus kaydı düzeltilmesi davaları,</a:t>
            </a:r>
          </a:p>
          <a:p>
            <a:r>
              <a:rPr lang="tr-TR" sz="2400" dirty="0">
                <a:latin typeface="+mj-lt"/>
              </a:rPr>
              <a:t>Velayete ilişkin davalar…</a:t>
            </a: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5EB5D7-A0DB-4B65-BBE4-23920B64F2F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98C0696-9A7F-46A4-B67E-0AFA88BF707E}"/>
              </a:ext>
            </a:extLst>
          </p:cNvPr>
          <p:cNvSpPr>
            <a:spLocks noGrp="1"/>
          </p:cNvSpPr>
          <p:nvPr>
            <p:ph idx="1"/>
          </p:nvPr>
        </p:nvSpPr>
        <p:spPr>
          <a:xfrm>
            <a:off x="165651" y="1600200"/>
            <a:ext cx="11920332" cy="4572000"/>
          </a:xfrm>
        </p:spPr>
        <p:txBody>
          <a:bodyPr>
            <a:noAutofit/>
          </a:bodyPr>
          <a:lstStyle/>
          <a:p>
            <a:endParaRPr lang="tr-TR" sz="2500" b="1" dirty="0">
              <a:latin typeface="+mj-lt"/>
            </a:endParaRPr>
          </a:p>
          <a:p>
            <a:r>
              <a:rPr lang="tr-TR" sz="2500" b="1" dirty="0">
                <a:latin typeface="+mj-lt"/>
              </a:rPr>
              <a:t>İDARİ GÖZETİM KARARI: </a:t>
            </a:r>
            <a:r>
              <a:rPr lang="tr-TR" sz="2500" dirty="0">
                <a:latin typeface="+mj-lt"/>
              </a:rPr>
              <a:t> Hakkında sınır dışı etme kararı alınanlardan; kaçma ve kaybolma riski bulunan, Türkiye’ye giriş veya çıkış kurallarını ihlal eden, sahte ya da asılsız belge kullanan, kabul edilebilir bir mazereti olmaksızın Türkiye’den çıkmaları için tanınan sürede çıkmayan, kamu düzeni, kamu güvenliği veya kamu sağlığı açısından tehdit oluşturanlar hakkında valilik tarafından alınan kararı</a:t>
            </a:r>
            <a:br>
              <a:rPr lang="tr-TR" sz="2500" dirty="0">
                <a:latin typeface="+mj-lt"/>
              </a:rPr>
            </a:br>
            <a:br>
              <a:rPr lang="tr-TR" sz="2500" dirty="0">
                <a:latin typeface="+mj-lt"/>
              </a:rPr>
            </a:br>
            <a:r>
              <a:rPr lang="tr-TR" sz="2500" b="1" dirty="0">
                <a:latin typeface="+mj-lt"/>
              </a:rPr>
              <a:t>SINIR DIŞI ETME KARARI:</a:t>
            </a:r>
            <a:r>
              <a:rPr lang="tr-TR" sz="2500" dirty="0">
                <a:latin typeface="+mj-lt"/>
              </a:rPr>
              <a:t> Kanunun sınır dışı edileceklere ilişkin hükümlerini (YUKK m.54) ihlal edenler hakkında </a:t>
            </a:r>
            <a:r>
              <a:rPr lang="tr-TR" sz="2500" dirty="0" err="1">
                <a:latin typeface="+mj-lt"/>
              </a:rPr>
              <a:t>re’sen</a:t>
            </a:r>
            <a:r>
              <a:rPr lang="tr-TR" sz="2500" dirty="0">
                <a:latin typeface="+mj-lt"/>
              </a:rPr>
              <a:t> veya Genel Müdürlüğün talimatı üzerine valiliklerce alınan kararı, (YUKK m.55 istisnalar)</a:t>
            </a:r>
          </a:p>
          <a:p>
            <a:br>
              <a:rPr lang="tr-TR" sz="2500" dirty="0">
                <a:latin typeface="+mj-lt"/>
              </a:rPr>
            </a:br>
            <a:endParaRPr lang="tr-TR" sz="2500" b="1" dirty="0">
              <a:latin typeface="+mj-lt"/>
            </a:endParaRPr>
          </a:p>
          <a:p>
            <a:endParaRPr lang="tr-TR" sz="2500" dirty="0">
              <a:latin typeface="+mj-lt"/>
            </a:endParaRPr>
          </a:p>
          <a:p>
            <a:endParaRPr lang="tr-TR" sz="2500" dirty="0">
              <a:latin typeface="+mj-lt"/>
            </a:endParaRPr>
          </a:p>
        </p:txBody>
      </p:sp>
    </p:spTree>
    <p:extLst>
      <p:ext uri="{BB962C8B-B14F-4D97-AF65-F5344CB8AC3E}">
        <p14:creationId xmlns:p14="http://schemas.microsoft.com/office/powerpoint/2010/main" val="3292152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C2E52CB-35D4-4570-9F8A-3713A527ADAF}"/>
              </a:ext>
            </a:extLst>
          </p:cNvPr>
          <p:cNvSpPr/>
          <p:nvPr/>
        </p:nvSpPr>
        <p:spPr>
          <a:xfrm>
            <a:off x="106017" y="92765"/>
            <a:ext cx="11714922" cy="6463308"/>
          </a:xfrm>
          <a:prstGeom prst="rect">
            <a:avLst/>
          </a:prstGeom>
        </p:spPr>
        <p:txBody>
          <a:bodyPr wrap="square">
            <a:spAutoFit/>
          </a:bodyPr>
          <a:lstStyle/>
          <a:p>
            <a:r>
              <a:rPr lang="tr-TR" b="1" dirty="0">
                <a:latin typeface="+mj-lt"/>
              </a:rPr>
              <a:t>Örneğin;</a:t>
            </a:r>
          </a:p>
          <a:p>
            <a:r>
              <a:rPr lang="tr-TR" b="1" dirty="0">
                <a:latin typeface="+mj-lt"/>
              </a:rPr>
              <a:t> </a:t>
            </a:r>
            <a:r>
              <a:rPr lang="tr-TR" dirty="0">
                <a:latin typeface="+mj-lt"/>
              </a:rPr>
              <a:t>g)İkamet izinleri iptal edilenler (m.54/1-f),</a:t>
            </a:r>
          </a:p>
          <a:p>
            <a:br>
              <a:rPr lang="tr-TR" dirty="0">
                <a:latin typeface="+mj-lt"/>
              </a:rPr>
            </a:br>
            <a:r>
              <a:rPr lang="tr-TR" dirty="0">
                <a:latin typeface="+mj-lt"/>
              </a:rPr>
              <a:t>h)  İkamet izni bulunup da süresinin sona ermesinden itibaren kabul edilebilir gerekçesi olmadan ikamet izni süresini on günden fazla ihlal edenler (m.54/1-g),</a:t>
            </a:r>
          </a:p>
          <a:p>
            <a:br>
              <a:rPr lang="tr-TR" dirty="0">
                <a:latin typeface="+mj-lt"/>
              </a:rPr>
            </a:br>
            <a:r>
              <a:rPr lang="tr-TR" dirty="0">
                <a:latin typeface="+mj-lt"/>
              </a:rPr>
              <a:t>ı)   Çalışma izni olmadan çalıştığı tespit edilenler (m.54/1-ğ),</a:t>
            </a:r>
          </a:p>
          <a:p>
            <a:br>
              <a:rPr lang="tr-TR" dirty="0">
                <a:latin typeface="+mj-lt"/>
              </a:rPr>
            </a:br>
            <a:r>
              <a:rPr lang="tr-TR" dirty="0">
                <a:latin typeface="+mj-lt"/>
              </a:rPr>
              <a:t>i)   Türkiye’ye yasal giriş veya Türkiye’den yasal çıkış hükümlerini ihlal edenler (m.</a:t>
            </a:r>
            <a:r>
              <a:rPr lang="tr-TR">
                <a:latin typeface="+mj-lt"/>
              </a:rPr>
              <a:t>54/1-h),</a:t>
            </a:r>
          </a:p>
          <a:p>
            <a:br>
              <a:rPr lang="tr-TR" dirty="0">
                <a:latin typeface="+mj-lt"/>
              </a:rPr>
            </a:br>
            <a:r>
              <a:rPr lang="tr-TR" dirty="0">
                <a:latin typeface="+mj-lt"/>
              </a:rPr>
              <a:t>j)   Hakkında Türkiye’ye giriş yasağı bulunmasına rağmen Türkiye’ye geldiği tespit edilenler (m.54/1-ı) Hakkında Türkiye’ye giriş yasağı bulunmasına rağmen Türkiye’ye geldiği tespit edilenler</a:t>
            </a:r>
          </a:p>
          <a:p>
            <a:br>
              <a:rPr lang="tr-TR" dirty="0">
                <a:latin typeface="+mj-lt"/>
              </a:rPr>
            </a:br>
            <a:r>
              <a:rPr lang="tr-TR" dirty="0">
                <a:latin typeface="+mj-lt"/>
              </a:rPr>
              <a:t>k)  Uluslararası koruma başvurusu reddedilenler, uluslararası korumadan hariçte tutulanlar, uluslararası koruma başvurusu kabul edilemez olarak değerlendirilenler, uluslararası koruma başvurusunu geri çekenler, uluslararası koruma başvurusu geri çekilmiş sayılanlar, uluslararası koruma statüleri sona eren veya iptal edilenlerden haklarında verilen son karardan sonra 6458 Sayılı Kanunun diğer hükümlerine göre Türkiye’de kalma hakkı bulunmayanlar (m.54/1-i),</a:t>
            </a:r>
          </a:p>
          <a:p>
            <a:br>
              <a:rPr lang="tr-TR" dirty="0">
                <a:latin typeface="+mj-lt"/>
              </a:rPr>
            </a:br>
            <a:r>
              <a:rPr lang="tr-TR" dirty="0">
                <a:latin typeface="+mj-lt"/>
              </a:rPr>
              <a:t>l)   İkamet izni uzatma başvuruları reddedilenlerden, on gün içinde Türkiye’den çıkış yapmayanlar (m.54/1-j).</a:t>
            </a:r>
          </a:p>
          <a:p>
            <a:br>
              <a:rPr lang="tr-TR" dirty="0">
                <a:latin typeface="+mj-lt"/>
              </a:rPr>
            </a:br>
            <a:r>
              <a:rPr lang="tr-TR" dirty="0">
                <a:latin typeface="+mj-lt"/>
              </a:rPr>
              <a:t>m) Uluslararası koruma başvuru sahibi veya uluslararası koruma statüsü sahibi olup ülke güvenliği için tehlike oluşturduğuna dair ciddi emareler bulunanlar (m.54/2),</a:t>
            </a:r>
          </a:p>
        </p:txBody>
      </p:sp>
    </p:spTree>
    <p:extLst>
      <p:ext uri="{BB962C8B-B14F-4D97-AF65-F5344CB8AC3E}">
        <p14:creationId xmlns:p14="http://schemas.microsoft.com/office/powerpoint/2010/main" val="227164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F00A0E64-7FA5-4D0C-9A52-17E78DAABC0C}"/>
              </a:ext>
            </a:extLst>
          </p:cNvPr>
          <p:cNvSpPr txBox="1"/>
          <p:nvPr/>
        </p:nvSpPr>
        <p:spPr>
          <a:xfrm>
            <a:off x="258418" y="99391"/>
            <a:ext cx="11284226" cy="6463308"/>
          </a:xfrm>
          <a:prstGeom prst="rect">
            <a:avLst/>
          </a:prstGeom>
          <a:noFill/>
        </p:spPr>
        <p:txBody>
          <a:bodyPr wrap="square" rtlCol="0">
            <a:spAutoFit/>
          </a:bodyPr>
          <a:lstStyle/>
          <a:p>
            <a:r>
              <a:rPr lang="tr-TR" sz="2300" dirty="0">
                <a:latin typeface="+mj-lt"/>
              </a:rPr>
              <a:t>Sınır dışı etme kararı alınanlardan aşağıda sayılanlar hakkında valilik tarafından idari gözetim kararı alınır:</a:t>
            </a:r>
          </a:p>
          <a:p>
            <a:endParaRPr lang="tr-TR" sz="2300" dirty="0">
              <a:latin typeface="+mj-lt"/>
            </a:endParaRPr>
          </a:p>
          <a:p>
            <a:pPr marL="342900" indent="-342900">
              <a:buFont typeface="Arial" panose="020B0604020202020204" pitchFamily="34" charset="0"/>
              <a:buChar char="•"/>
            </a:pPr>
            <a:r>
              <a:rPr lang="tr-TR" sz="2300" dirty="0">
                <a:latin typeface="+mj-lt"/>
              </a:rPr>
              <a:t>Kaçma ve kaybolma riski bulunanlar,</a:t>
            </a:r>
          </a:p>
          <a:p>
            <a:pPr marL="285750" indent="-285750">
              <a:buFont typeface="Arial" panose="020B0604020202020204" pitchFamily="34" charset="0"/>
              <a:buChar char="•"/>
            </a:pPr>
            <a:r>
              <a:rPr lang="tr-TR" sz="2300" dirty="0">
                <a:latin typeface="+mj-lt"/>
              </a:rPr>
              <a:t>Türkiye’ye giriş veya çıkış kurallarını ihlal edenler,</a:t>
            </a:r>
          </a:p>
          <a:p>
            <a:pPr marL="285750" indent="-285750">
              <a:buFont typeface="Arial" panose="020B0604020202020204" pitchFamily="34" charset="0"/>
              <a:buChar char="•"/>
            </a:pPr>
            <a:r>
              <a:rPr lang="tr-TR" sz="2300" dirty="0">
                <a:latin typeface="+mj-lt"/>
              </a:rPr>
              <a:t>Sahte ya da asılsız belge kullananlar,</a:t>
            </a:r>
          </a:p>
          <a:p>
            <a:pPr marL="285750" indent="-285750">
              <a:buFont typeface="Arial" panose="020B0604020202020204" pitchFamily="34" charset="0"/>
              <a:buChar char="•"/>
            </a:pPr>
            <a:r>
              <a:rPr lang="tr-TR" sz="2300" dirty="0">
                <a:latin typeface="+mj-lt"/>
              </a:rPr>
              <a:t>Kabul edilebilir bir mazereti olmaksızın Türkiye’den çıkmaları için tanınan sürede çıkmayanlar,</a:t>
            </a:r>
          </a:p>
          <a:p>
            <a:pPr marL="285750" indent="-285750">
              <a:buFont typeface="Arial" panose="020B0604020202020204" pitchFamily="34" charset="0"/>
              <a:buChar char="•"/>
            </a:pPr>
            <a:r>
              <a:rPr lang="tr-TR" sz="2300" dirty="0">
                <a:latin typeface="+mj-lt"/>
              </a:rPr>
              <a:t>Kamu düzeni, kamu güvenliği veya kamu sağlığı açısından tehdit oluşturanlar.</a:t>
            </a:r>
            <a:br>
              <a:rPr lang="tr-TR" sz="2300" dirty="0">
                <a:latin typeface="+mj-lt"/>
              </a:rPr>
            </a:br>
            <a:r>
              <a:rPr lang="tr-TR" sz="2300" dirty="0">
                <a:latin typeface="+mj-lt"/>
              </a:rPr>
              <a:t> </a:t>
            </a:r>
            <a:br>
              <a:rPr lang="tr-TR" sz="2300" dirty="0">
                <a:latin typeface="+mj-lt"/>
              </a:rPr>
            </a:br>
            <a:r>
              <a:rPr lang="tr-TR" sz="2300" dirty="0">
                <a:latin typeface="+mj-lt"/>
              </a:rPr>
              <a:t>Haklarında idari gözetim kararı alınanlar Geri Gönderme Merkezlerinde (GGM) tutulurlar.</a:t>
            </a:r>
          </a:p>
          <a:p>
            <a:pPr marL="285750" indent="-285750">
              <a:buFont typeface="Arial" panose="020B0604020202020204" pitchFamily="34" charset="0"/>
              <a:buChar char="•"/>
            </a:pPr>
            <a:endParaRPr lang="tr-TR" sz="2300" dirty="0">
              <a:latin typeface="+mj-lt"/>
            </a:endParaRPr>
          </a:p>
          <a:p>
            <a:pPr marL="285750" indent="-285750">
              <a:buFont typeface="Arial" panose="020B0604020202020204" pitchFamily="34" charset="0"/>
              <a:buChar char="•"/>
            </a:pPr>
            <a:r>
              <a:rPr lang="tr-TR" sz="2300" dirty="0">
                <a:latin typeface="+mj-lt"/>
              </a:rPr>
              <a:t>Talepçi GGM de ise merkezimize ailesi başvuru yapıyor; talepçi ismi yerine «ADLİ YARDIMDAN YARARLANACAK MENFAAT SAHİBİNİ» yazılması gerekiyor. Talepçinin İzmir, Gaziantep </a:t>
            </a:r>
            <a:r>
              <a:rPr lang="tr-TR" sz="2300" dirty="0" err="1">
                <a:latin typeface="+mj-lt"/>
              </a:rPr>
              <a:t>GGMde</a:t>
            </a:r>
            <a:r>
              <a:rPr lang="tr-TR" sz="2300" dirty="0">
                <a:latin typeface="+mj-lt"/>
              </a:rPr>
              <a:t> bulunması yani farklı şehirlerdeki </a:t>
            </a:r>
            <a:r>
              <a:rPr lang="tr-TR" sz="2300" dirty="0" err="1">
                <a:latin typeface="+mj-lt"/>
              </a:rPr>
              <a:t>GGMde</a:t>
            </a:r>
            <a:r>
              <a:rPr lang="tr-TR" sz="2300" dirty="0">
                <a:latin typeface="+mj-lt"/>
              </a:rPr>
              <a:t> bulunması Ankara’dan başvurmasına veya Ankara’dan atama yapılmasına engel teşkil etmez.</a:t>
            </a:r>
          </a:p>
        </p:txBody>
      </p:sp>
    </p:spTree>
    <p:extLst>
      <p:ext uri="{BB962C8B-B14F-4D97-AF65-F5344CB8AC3E}">
        <p14:creationId xmlns:p14="http://schemas.microsoft.com/office/powerpoint/2010/main" val="498446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7F6B67-16A6-427C-A443-702E80EAA3B7}"/>
              </a:ext>
            </a:extLst>
          </p:cNvPr>
          <p:cNvSpPr>
            <a:spLocks noGrp="1"/>
          </p:cNvSpPr>
          <p:nvPr>
            <p:ph type="title"/>
          </p:nvPr>
        </p:nvSpPr>
        <p:spPr>
          <a:xfrm>
            <a:off x="1104900" y="76199"/>
            <a:ext cx="9980682" cy="930965"/>
          </a:xfrm>
        </p:spPr>
        <p:txBody>
          <a:bodyPr>
            <a:normAutofit/>
          </a:bodyPr>
          <a:lstStyle/>
          <a:p>
            <a:pPr algn="ctr"/>
            <a:r>
              <a:rPr lang="tr-TR" sz="5000" dirty="0"/>
              <a:t>SÜRELER</a:t>
            </a:r>
          </a:p>
        </p:txBody>
      </p:sp>
      <p:sp>
        <p:nvSpPr>
          <p:cNvPr id="3" name="İçerik Yer Tutucusu 2">
            <a:extLst>
              <a:ext uri="{FF2B5EF4-FFF2-40B4-BE49-F238E27FC236}">
                <a16:creationId xmlns:a16="http://schemas.microsoft.com/office/drawing/2014/main" id="{9AE78143-3971-4EA8-9D0F-52C3453B49ED}"/>
              </a:ext>
            </a:extLst>
          </p:cNvPr>
          <p:cNvSpPr>
            <a:spLocks noGrp="1"/>
          </p:cNvSpPr>
          <p:nvPr>
            <p:ph idx="1"/>
          </p:nvPr>
        </p:nvSpPr>
        <p:spPr>
          <a:xfrm>
            <a:off x="816734" y="1815548"/>
            <a:ext cx="10557013" cy="5509591"/>
          </a:xfrm>
        </p:spPr>
        <p:txBody>
          <a:bodyPr>
            <a:noAutofit/>
          </a:bodyPr>
          <a:lstStyle/>
          <a:p>
            <a:r>
              <a:rPr lang="tr-TR" sz="2500" dirty="0">
                <a:latin typeface="+mj-lt"/>
              </a:rPr>
              <a:t>Yabancı veya yasal temsilcisi ya da avukatı, </a:t>
            </a:r>
            <a:r>
              <a:rPr lang="tr-TR" sz="2500" b="1" dirty="0">
                <a:latin typeface="+mj-lt"/>
              </a:rPr>
              <a:t>sınır dışı etme kararına </a:t>
            </a:r>
            <a:r>
              <a:rPr lang="tr-TR" sz="2500" dirty="0">
                <a:latin typeface="+mj-lt"/>
              </a:rPr>
              <a:t>karşı, kararın tebliğinden itibaren </a:t>
            </a:r>
            <a:r>
              <a:rPr lang="tr-TR" sz="2500" b="1" dirty="0">
                <a:latin typeface="+mj-lt"/>
              </a:rPr>
              <a:t>on beş gün </a:t>
            </a:r>
            <a:r>
              <a:rPr lang="tr-TR" sz="2500" dirty="0">
                <a:latin typeface="+mj-lt"/>
              </a:rPr>
              <a:t>içinde idare mahkemesine başvurabilir. </a:t>
            </a:r>
            <a:r>
              <a:rPr lang="tr-TR" sz="2500" b="1" dirty="0">
                <a:latin typeface="+mj-lt"/>
              </a:rPr>
              <a:t>*İVEDİ*</a:t>
            </a:r>
            <a:endParaRPr lang="tr-TR" sz="2500" dirty="0">
              <a:latin typeface="+mj-lt"/>
            </a:endParaRPr>
          </a:p>
          <a:p>
            <a:r>
              <a:rPr lang="tr-TR" sz="2500" dirty="0">
                <a:latin typeface="+mj-lt"/>
              </a:rPr>
              <a:t>İdari gözetim altına alınan kişi veya yasal temsilcisi ya da avukatı, idari gözetim kararına karşı sulh ceza hâkimine başvurabilir. </a:t>
            </a:r>
            <a:r>
              <a:rPr lang="tr-TR" sz="2500" b="1" dirty="0">
                <a:latin typeface="+mj-lt"/>
              </a:rPr>
              <a:t>*İVEDİ*</a:t>
            </a:r>
          </a:p>
          <a:p>
            <a:r>
              <a:rPr lang="tr-TR" sz="2500" b="1" dirty="0">
                <a:latin typeface="+mj-lt"/>
              </a:rPr>
              <a:t>Uluslararası Koruma talebinin reddine itiraz: </a:t>
            </a:r>
            <a:r>
              <a:rPr lang="tr-TR" sz="2500" dirty="0">
                <a:latin typeface="+mj-lt"/>
              </a:rPr>
              <a:t>Kabul edilemez başvuru veya hızlandırılmış değerlendirme neticesinde verilen ret kararları için 15 gün. İtiraz idare mahkemesine yapılmakta. Diğer ret hallerinde 30 gün. Bu itiraz da idare mahkemesine yapılmakta(YUKK m.80)</a:t>
            </a:r>
          </a:p>
          <a:p>
            <a:pPr marL="0" indent="0">
              <a:buNone/>
            </a:pPr>
            <a:endParaRPr lang="tr-TR" sz="2500" b="1" dirty="0">
              <a:latin typeface="+mj-lt"/>
            </a:endParaRPr>
          </a:p>
          <a:p>
            <a:endParaRPr lang="tr-TR" sz="2500" dirty="0">
              <a:latin typeface="+mj-lt"/>
            </a:endParaRPr>
          </a:p>
        </p:txBody>
      </p:sp>
    </p:spTree>
    <p:extLst>
      <p:ext uri="{BB962C8B-B14F-4D97-AF65-F5344CB8AC3E}">
        <p14:creationId xmlns:p14="http://schemas.microsoft.com/office/powerpoint/2010/main" val="12441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AFEA8D-78EF-4B92-B30C-ECC7DB849E7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FDDF578-3EA9-46CB-8BE1-1769AF8E14FF}"/>
              </a:ext>
            </a:extLst>
          </p:cNvPr>
          <p:cNvSpPr>
            <a:spLocks noGrp="1"/>
          </p:cNvSpPr>
          <p:nvPr>
            <p:ph idx="1"/>
          </p:nvPr>
        </p:nvSpPr>
        <p:spPr>
          <a:xfrm>
            <a:off x="384313" y="1600200"/>
            <a:ext cx="11516139" cy="5181600"/>
          </a:xfrm>
        </p:spPr>
        <p:txBody>
          <a:bodyPr>
            <a:normAutofit/>
          </a:bodyPr>
          <a:lstStyle/>
          <a:p>
            <a:r>
              <a:rPr lang="tr-TR" sz="2500" dirty="0">
                <a:latin typeface="+mj-lt"/>
              </a:rPr>
              <a:t>İdare mahkemelerinin gerek sınır dışı kararına gerekse uluslararası koruma kararına karşı itirazlar üzerine verdikleri kararlar kesindir. Bölge idare mahkemesine veya Danıştay’a  temyiz yolu açık değil. Bu da itiraz reddedildiği zaman iç hukuk yolunun tüketildiği anlamına geliyor.</a:t>
            </a:r>
          </a:p>
          <a:p>
            <a:r>
              <a:rPr lang="tr-TR" sz="2500" b="1" u="sng" dirty="0">
                <a:latin typeface="+mj-lt"/>
              </a:rPr>
              <a:t>Anayasa Mahkemesi’ne bireysel başvuru:</a:t>
            </a:r>
            <a:r>
              <a:rPr lang="tr-TR" sz="2500" dirty="0">
                <a:latin typeface="+mj-lt"/>
              </a:rPr>
              <a:t> İç hukuk yolunun tüketildiği son kararın kesinleşmesinden itibaren 30 gün. </a:t>
            </a:r>
          </a:p>
          <a:p>
            <a:r>
              <a:rPr lang="tr-TR" sz="2500" b="1" dirty="0">
                <a:latin typeface="+mj-lt"/>
              </a:rPr>
              <a:t>Anayasa Mahkemesi’ne yapılacak başvuru sınır dışı kararını durdurmadığı için atama yapılırken, TEDBİR talepli, bireysel başvuru için görev verildiği belirtilmeli. </a:t>
            </a:r>
            <a:r>
              <a:rPr lang="tr-TR" sz="2500" dirty="0">
                <a:latin typeface="+mj-lt"/>
              </a:rPr>
              <a:t>** Gönüllü avukatları bilgilendirme hususu…</a:t>
            </a:r>
          </a:p>
        </p:txBody>
      </p:sp>
    </p:spTree>
    <p:extLst>
      <p:ext uri="{BB962C8B-B14F-4D97-AF65-F5344CB8AC3E}">
        <p14:creationId xmlns:p14="http://schemas.microsoft.com/office/powerpoint/2010/main" val="32448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4B9EBFB-D868-4401-B3F5-25E69BD208A2}"/>
              </a:ext>
            </a:extLst>
          </p:cNvPr>
          <p:cNvSpPr>
            <a:spLocks noGrp="1"/>
          </p:cNvSpPr>
          <p:nvPr>
            <p:ph type="title"/>
          </p:nvPr>
        </p:nvSpPr>
        <p:spPr/>
        <p:txBody>
          <a:bodyPr>
            <a:normAutofit/>
          </a:bodyPr>
          <a:lstStyle/>
          <a:p>
            <a:r>
              <a:rPr lang="tr-TR" sz="3500" dirty="0"/>
              <a:t>Hangi Belgeler İstenmelidir?</a:t>
            </a:r>
          </a:p>
        </p:txBody>
      </p:sp>
      <p:sp>
        <p:nvSpPr>
          <p:cNvPr id="3" name="İçerik Yer Tutucusu 2">
            <a:extLst>
              <a:ext uri="{FF2B5EF4-FFF2-40B4-BE49-F238E27FC236}">
                <a16:creationId xmlns:a16="http://schemas.microsoft.com/office/drawing/2014/main" id="{DE583C9F-B91A-40FF-9F57-6073B28D9A6F}"/>
              </a:ext>
            </a:extLst>
          </p:cNvPr>
          <p:cNvSpPr>
            <a:spLocks noGrp="1"/>
          </p:cNvSpPr>
          <p:nvPr>
            <p:ph idx="1"/>
          </p:nvPr>
        </p:nvSpPr>
        <p:spPr>
          <a:xfrm>
            <a:off x="821635" y="1600199"/>
            <a:ext cx="10800522" cy="5012635"/>
          </a:xfrm>
        </p:spPr>
        <p:txBody>
          <a:bodyPr>
            <a:normAutofit/>
          </a:bodyPr>
          <a:lstStyle/>
          <a:p>
            <a:r>
              <a:rPr lang="tr-TR" sz="2500" dirty="0">
                <a:latin typeface="+mj-lt"/>
              </a:rPr>
              <a:t>SINIR DIŞI KARARI VEYA İDARİ GÖZETİM KARARI VARSA; istem sahibinin/hakkında işlem yapılacak kişinin yalnızca kimlik fotokopisi yeterli</a:t>
            </a:r>
          </a:p>
          <a:p>
            <a:r>
              <a:rPr lang="tr-TR" sz="2500" dirty="0">
                <a:latin typeface="+mj-lt"/>
              </a:rPr>
              <a:t>DİĞER HUKUK DAVALARINDA; Talepçiden alabildiğimiz tüm gerekli evrakları almaya çalışıyoruz, ancak muhtarların fakirlik belgesi vermekten çekinmesi, SGK kaydı alamamaları, e-devleti olmadığı için tapu kaydı da getirememeleri sorunu…</a:t>
            </a:r>
          </a:p>
          <a:p>
            <a:r>
              <a:rPr lang="tr-TR" sz="2500" dirty="0">
                <a:latin typeface="+mj-lt"/>
              </a:rPr>
              <a:t>İvedi atamalarda ekonomik yarar hususu nöbetçi üyemizde, atanan avukatın sorumluluğu devam ediyor.</a:t>
            </a:r>
          </a:p>
          <a:p>
            <a:r>
              <a:rPr lang="tr-TR" sz="2500" dirty="0">
                <a:latin typeface="+mj-lt"/>
              </a:rPr>
              <a:t>İvedi atamalarda Göç ve İltica Listesinden atamayı 4 kez üst üste reddeden gönüllü avukat listeden çıkarılacak bu nedenle ivedi atama tutanağı çok çok önemli*</a:t>
            </a:r>
          </a:p>
        </p:txBody>
      </p:sp>
    </p:spTree>
    <p:extLst>
      <p:ext uri="{BB962C8B-B14F-4D97-AF65-F5344CB8AC3E}">
        <p14:creationId xmlns:p14="http://schemas.microsoft.com/office/powerpoint/2010/main" val="3791585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3FAC380-325E-4358-AFB9-09036A095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45" y="-166551"/>
            <a:ext cx="5883964" cy="7191102"/>
          </a:xfrm>
          <a:prstGeom prst="rect">
            <a:avLst/>
          </a:prstGeom>
        </p:spPr>
      </p:pic>
    </p:spTree>
    <p:extLst>
      <p:ext uri="{BB962C8B-B14F-4D97-AF65-F5344CB8AC3E}">
        <p14:creationId xmlns:p14="http://schemas.microsoft.com/office/powerpoint/2010/main" val="789756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ADLİ YARDIMDAN KİMLER YARARLANABİLİR?</a:t>
            </a:r>
          </a:p>
        </p:txBody>
      </p:sp>
      <p:sp>
        <p:nvSpPr>
          <p:cNvPr id="3" name="İçerik Yer Tutucusu 2"/>
          <p:cNvSpPr>
            <a:spLocks noGrp="1"/>
          </p:cNvSpPr>
          <p:nvPr>
            <p:ph idx="1"/>
          </p:nvPr>
        </p:nvSpPr>
        <p:spPr/>
        <p:txBody>
          <a:bodyPr/>
          <a:lstStyle/>
          <a:p>
            <a:pPr algn="just"/>
            <a:r>
              <a:rPr lang="tr-TR" dirty="0"/>
              <a:t>Yargılama veya takip giderlerini kısmen veya tamamen ödeme gücünden yoksun kimseler, talepleri açıkça hukuki dayanaktan yoksun olmaması kaydı ile adli yardım talebinden yararlanabilirler. </a:t>
            </a:r>
          </a:p>
          <a:p>
            <a:pPr marL="0" indent="0" algn="just">
              <a:buNone/>
            </a:pPr>
            <a:endParaRPr lang="tr-TR" dirty="0"/>
          </a:p>
          <a:p>
            <a:pPr algn="just"/>
            <a:r>
              <a:rPr lang="tr-TR" dirty="0"/>
              <a:t>Bu hali ile adli yardım iki temel menfaate dayanır bunlardan biri talepçinin ekonomik menfaati diğeri ise hukuki menfaati.</a:t>
            </a:r>
          </a:p>
          <a:p>
            <a:pPr algn="just"/>
            <a:endParaRPr lang="tr-TR" dirty="0"/>
          </a:p>
          <a:p>
            <a:pPr marL="0" indent="0" algn="ctr">
              <a:buNone/>
            </a:pPr>
            <a:endParaRPr lang="tr-TR" dirty="0"/>
          </a:p>
        </p:txBody>
      </p:sp>
    </p:spTree>
    <p:extLst>
      <p:ext uri="{BB962C8B-B14F-4D97-AF65-F5344CB8AC3E}">
        <p14:creationId xmlns:p14="http://schemas.microsoft.com/office/powerpoint/2010/main" val="3555630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82952D7-A7DB-4C68-B1DB-7EF266D779A5}"/>
              </a:ext>
            </a:extLst>
          </p:cNvPr>
          <p:cNvSpPr>
            <a:spLocks noGrp="1"/>
          </p:cNvSpPr>
          <p:nvPr>
            <p:ph type="title"/>
          </p:nvPr>
        </p:nvSpPr>
        <p:spPr/>
        <p:txBody>
          <a:bodyPr/>
          <a:lstStyle/>
          <a:p>
            <a:r>
              <a:rPr lang="tr-TR" dirty="0"/>
              <a:t>TAAHHÜTNAME</a:t>
            </a:r>
          </a:p>
        </p:txBody>
      </p:sp>
      <p:sp>
        <p:nvSpPr>
          <p:cNvPr id="3" name="İçerik Yer Tutucusu 2">
            <a:extLst>
              <a:ext uri="{FF2B5EF4-FFF2-40B4-BE49-F238E27FC236}">
                <a16:creationId xmlns:a16="http://schemas.microsoft.com/office/drawing/2014/main" id="{108F608B-9E9B-4E8E-9BCF-7877B24D3078}"/>
              </a:ext>
            </a:extLst>
          </p:cNvPr>
          <p:cNvSpPr>
            <a:spLocks noGrp="1"/>
          </p:cNvSpPr>
          <p:nvPr>
            <p:ph idx="1"/>
          </p:nvPr>
        </p:nvSpPr>
        <p:spPr/>
        <p:txBody>
          <a:bodyPr>
            <a:normAutofit/>
          </a:bodyPr>
          <a:lstStyle/>
          <a:p>
            <a:r>
              <a:rPr lang="tr-TR" sz="2500" dirty="0">
                <a:latin typeface="+mj-lt"/>
              </a:rPr>
              <a:t>Taahhütname mültecilere anlatılırken tercümanı varsa mutlaka imzası alınmalı</a:t>
            </a:r>
          </a:p>
          <a:p>
            <a:r>
              <a:rPr lang="tr-TR" sz="2500" dirty="0">
                <a:latin typeface="+mj-lt"/>
              </a:rPr>
              <a:t>Tercüman yok ise TBB hattı aranarak anlatılmalı ve 2 tanık ile birlikte imza altına alınmalı</a:t>
            </a:r>
          </a:p>
          <a:p>
            <a:r>
              <a:rPr lang="tr-TR" sz="2500" dirty="0">
                <a:latin typeface="+mj-lt"/>
              </a:rPr>
              <a:t>** Mültecilere ulaşmak zor olduğu için 2 adet irtibat numarası almaya çalışılmalı**</a:t>
            </a:r>
          </a:p>
        </p:txBody>
      </p:sp>
    </p:spTree>
    <p:extLst>
      <p:ext uri="{BB962C8B-B14F-4D97-AF65-F5344CB8AC3E}">
        <p14:creationId xmlns:p14="http://schemas.microsoft.com/office/powerpoint/2010/main" val="1626348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A94EBC-F60A-44BD-8933-600978D16F8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2BD41CD-8D52-45BB-B2EE-66FAC1CDE90B}"/>
              </a:ext>
            </a:extLst>
          </p:cNvPr>
          <p:cNvSpPr>
            <a:spLocks noGrp="1"/>
          </p:cNvSpPr>
          <p:nvPr>
            <p:ph idx="1"/>
          </p:nvPr>
        </p:nvSpPr>
        <p:spPr>
          <a:xfrm>
            <a:off x="1383196" y="2991679"/>
            <a:ext cx="9982200" cy="4572000"/>
          </a:xfrm>
        </p:spPr>
        <p:txBody>
          <a:bodyPr/>
          <a:lstStyle/>
          <a:p>
            <a:pPr marL="0" indent="0">
              <a:buNone/>
            </a:pPr>
            <a:r>
              <a:rPr lang="tr-TR" sz="8000" dirty="0">
                <a:latin typeface="Times New Roman" panose="02020603050405020304" pitchFamily="18" charset="0"/>
                <a:cs typeface="Times New Roman" panose="02020603050405020304" pitchFamily="18" charset="0"/>
              </a:rPr>
              <a:t>TEŞEKKÜR EDERİZ</a:t>
            </a:r>
          </a:p>
        </p:txBody>
      </p:sp>
    </p:spTree>
    <p:extLst>
      <p:ext uri="{BB962C8B-B14F-4D97-AF65-F5344CB8AC3E}">
        <p14:creationId xmlns:p14="http://schemas.microsoft.com/office/powerpoint/2010/main" val="2354812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ADLİ YARDIM</a:t>
            </a:r>
          </a:p>
        </p:txBody>
      </p:sp>
      <p:sp>
        <p:nvSpPr>
          <p:cNvPr id="3" name="İçerik Yer Tutucusu 2"/>
          <p:cNvSpPr>
            <a:spLocks noGrp="1"/>
          </p:cNvSpPr>
          <p:nvPr>
            <p:ph idx="1"/>
          </p:nvPr>
        </p:nvSpPr>
        <p:spPr/>
        <p:txBody>
          <a:bodyPr>
            <a:normAutofit/>
          </a:bodyPr>
          <a:lstStyle/>
          <a:p>
            <a:pPr marL="0" indent="0" algn="just">
              <a:buNone/>
            </a:pPr>
            <a:r>
              <a:rPr lang="tr-TR" sz="2500" dirty="0">
                <a:latin typeface="Times New Roman" panose="02020603050405020304" pitchFamily="18" charset="0"/>
                <a:cs typeface="Times New Roman" panose="02020603050405020304" pitchFamily="18" charset="0"/>
              </a:rPr>
              <a:t>Adli yardım hizmeti istem sahibine Adli Yardım Merkezi üyeleri ve Barodan görev almak isteyen gönüllü avukatların ortak çalışması sonucunda ulaştırılır. </a:t>
            </a:r>
          </a:p>
          <a:p>
            <a:pPr marL="0" indent="0" algn="just">
              <a:buNone/>
            </a:pPr>
            <a:endParaRPr lang="tr-TR" sz="2500" dirty="0">
              <a:latin typeface="Times New Roman" panose="02020603050405020304" pitchFamily="18" charset="0"/>
              <a:cs typeface="Times New Roman" panose="02020603050405020304" pitchFamily="18" charset="0"/>
            </a:endParaRPr>
          </a:p>
          <a:p>
            <a:pPr marL="0" indent="0">
              <a:buNone/>
            </a:pPr>
            <a:endParaRPr lang="tr-TR"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77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FB9894-4388-4A09-8961-87990C386DE1}"/>
              </a:ext>
            </a:extLst>
          </p:cNvPr>
          <p:cNvSpPr>
            <a:spLocks noGrp="1"/>
          </p:cNvSpPr>
          <p:nvPr>
            <p:ph type="title"/>
          </p:nvPr>
        </p:nvSpPr>
        <p:spPr>
          <a:xfrm flipH="1" flipV="1">
            <a:off x="407963" y="267286"/>
            <a:ext cx="430237" cy="97839"/>
          </a:xfrm>
        </p:spPr>
        <p:txBody>
          <a:bodyPr>
            <a:normAutofit fontScale="90000"/>
          </a:bodyPr>
          <a:lstStyle/>
          <a:p>
            <a:r>
              <a:rPr lang="tr-TR" dirty="0"/>
              <a:t>*</a:t>
            </a:r>
          </a:p>
        </p:txBody>
      </p:sp>
      <p:sp>
        <p:nvSpPr>
          <p:cNvPr id="3" name="İçerik Yer Tutucusu 2">
            <a:extLst>
              <a:ext uri="{FF2B5EF4-FFF2-40B4-BE49-F238E27FC236}">
                <a16:creationId xmlns:a16="http://schemas.microsoft.com/office/drawing/2014/main" id="{C27ADEC0-B95D-4B04-AEB4-18B3655AAD37}"/>
              </a:ext>
            </a:extLst>
          </p:cNvPr>
          <p:cNvSpPr>
            <a:spLocks noGrp="1"/>
          </p:cNvSpPr>
          <p:nvPr>
            <p:ph idx="1"/>
          </p:nvPr>
        </p:nvSpPr>
        <p:spPr>
          <a:xfrm>
            <a:off x="543339" y="768626"/>
            <a:ext cx="11370365" cy="6089374"/>
          </a:xfrm>
        </p:spPr>
        <p:txBody>
          <a:bodyPr>
            <a:noAutofit/>
          </a:bodyPr>
          <a:lstStyle/>
          <a:p>
            <a:r>
              <a:rPr lang="tr-TR" b="1" dirty="0">
                <a:latin typeface="Times New Roman" panose="02020603050405020304" pitchFamily="18" charset="0"/>
                <a:cs typeface="Times New Roman" panose="02020603050405020304" pitchFamily="18" charset="0"/>
              </a:rPr>
              <a:t>İSTEM SAHİBİNİN İSTEĞİNİN İŞLEME ALINMASI İÇİN;</a:t>
            </a:r>
          </a:p>
          <a:p>
            <a:r>
              <a:rPr lang="tr-TR" sz="1850" dirty="0">
                <a:latin typeface="Times New Roman" panose="02020603050405020304" pitchFamily="18" charset="0"/>
                <a:cs typeface="Times New Roman" panose="02020603050405020304" pitchFamily="18" charset="0"/>
              </a:rPr>
              <a:t>İkamet ettiği yer muhtarlığından ikametgah belgesi,</a:t>
            </a:r>
          </a:p>
          <a:p>
            <a:r>
              <a:rPr lang="tr-TR" sz="1850" dirty="0">
                <a:latin typeface="Times New Roman" panose="02020603050405020304" pitchFamily="18" charset="0"/>
                <a:cs typeface="Times New Roman" panose="02020603050405020304" pitchFamily="18" charset="0"/>
              </a:rPr>
              <a:t>Fakirlik belgesi,</a:t>
            </a:r>
          </a:p>
          <a:p>
            <a:r>
              <a:rPr lang="tr-TR" sz="1850" dirty="0">
                <a:latin typeface="Times New Roman" panose="02020603050405020304" pitchFamily="18" charset="0"/>
                <a:cs typeface="Times New Roman" panose="02020603050405020304" pitchFamily="18" charset="0"/>
              </a:rPr>
              <a:t>Kimlik belgesi,</a:t>
            </a:r>
          </a:p>
          <a:p>
            <a:r>
              <a:rPr lang="tr-TR" sz="1850" dirty="0">
                <a:latin typeface="Times New Roman" panose="02020603050405020304" pitchFamily="18" charset="0"/>
                <a:cs typeface="Times New Roman" panose="02020603050405020304" pitchFamily="18" charset="0"/>
              </a:rPr>
              <a:t>İkamet ettiği yer Tapu Sicil Müdürlüğü’nden alınacak üzerine kayıtlı taşınmaz olup olmadığına dair belge,</a:t>
            </a:r>
          </a:p>
          <a:p>
            <a:r>
              <a:rPr lang="tr-TR" sz="1850" dirty="0">
                <a:latin typeface="Times New Roman" panose="02020603050405020304" pitchFamily="18" charset="0"/>
                <a:cs typeface="Times New Roman" panose="02020603050405020304" pitchFamily="18" charset="0"/>
              </a:rPr>
              <a:t>Tüm Türkiye genelindeki trafik ve taşınmaz kaydına ilişkin e-devlet çıktısı</a:t>
            </a:r>
          </a:p>
          <a:p>
            <a:r>
              <a:rPr lang="tr-TR" sz="1850" dirty="0">
                <a:latin typeface="Times New Roman" panose="02020603050405020304" pitchFamily="18" charset="0"/>
                <a:cs typeface="Times New Roman" panose="02020603050405020304" pitchFamily="18" charset="0"/>
              </a:rPr>
              <a:t>Oturduğu ev kendisine ait ise tapu kaydı fotokopisi,</a:t>
            </a:r>
          </a:p>
          <a:p>
            <a:r>
              <a:rPr lang="tr-TR" sz="1850" dirty="0">
                <a:latin typeface="Times New Roman" panose="02020603050405020304" pitchFamily="18" charset="0"/>
                <a:cs typeface="Times New Roman" panose="02020603050405020304" pitchFamily="18" charset="0"/>
              </a:rPr>
              <a:t>Kirada oturması halinde kira sözleşmesi veya kira ödeme belgesi,</a:t>
            </a:r>
          </a:p>
          <a:p>
            <a:r>
              <a:rPr lang="tr-TR" sz="1850" dirty="0">
                <a:latin typeface="Times New Roman" panose="02020603050405020304" pitchFamily="18" charset="0"/>
                <a:cs typeface="Times New Roman" panose="02020603050405020304" pitchFamily="18" charset="0"/>
              </a:rPr>
              <a:t>Kira vermeksizin oturuyorsa yanında oturduğu kişiden alınan «kira vermeksizin oturduğunu» gösteren yazı</a:t>
            </a:r>
          </a:p>
          <a:p>
            <a:r>
              <a:rPr lang="tr-TR" sz="1850" dirty="0">
                <a:latin typeface="Times New Roman" panose="02020603050405020304" pitchFamily="18" charset="0"/>
                <a:cs typeface="Times New Roman" panose="02020603050405020304" pitchFamily="18" charset="0"/>
              </a:rPr>
              <a:t>Çalışıyorsa maaş bordrosu, çalışmıyorsa </a:t>
            </a:r>
            <a:r>
              <a:rPr lang="tr-TR" sz="1850" dirty="0" err="1">
                <a:latin typeface="Times New Roman" panose="02020603050405020304" pitchFamily="18" charset="0"/>
                <a:cs typeface="Times New Roman" panose="02020603050405020304" pitchFamily="18" charset="0"/>
              </a:rPr>
              <a:t>SGK’dan</a:t>
            </a:r>
            <a:r>
              <a:rPr lang="tr-TR" sz="1850" dirty="0">
                <a:latin typeface="Times New Roman" panose="02020603050405020304" pitchFamily="18" charset="0"/>
                <a:cs typeface="Times New Roman" panose="02020603050405020304" pitchFamily="18" charset="0"/>
              </a:rPr>
              <a:t> alınacak 4A-4B-4C belgesi,</a:t>
            </a:r>
          </a:p>
          <a:p>
            <a:r>
              <a:rPr lang="tr-TR" sz="1850" dirty="0">
                <a:latin typeface="Times New Roman" panose="02020603050405020304" pitchFamily="18" charset="0"/>
                <a:cs typeface="Times New Roman" panose="02020603050405020304" pitchFamily="18" charset="0"/>
              </a:rPr>
              <a:t>Açılmış bir dava var ise belge fotokopilerin Adli Yardım Merkezine ulaştırılması gerekmektedir.</a:t>
            </a:r>
          </a:p>
          <a:p>
            <a:endParaRPr lang="tr-TR" sz="1850" dirty="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endParaRPr lang="tr-TR"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763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ADLİ YARDIM MERKEZİ ÜYELERİNİN ÇALIŞMA YÖNTEMİ</a:t>
            </a:r>
          </a:p>
        </p:txBody>
      </p:sp>
      <p:sp>
        <p:nvSpPr>
          <p:cNvPr id="3" name="Alt Başlık 2"/>
          <p:cNvSpPr>
            <a:spLocks noGrp="1"/>
          </p:cNvSpPr>
          <p:nvPr>
            <p:ph idx="1"/>
          </p:nvPr>
        </p:nvSpPr>
        <p:spPr>
          <a:xfrm>
            <a:off x="1071154" y="1431234"/>
            <a:ext cx="10014428" cy="5344035"/>
          </a:xfrm>
        </p:spPr>
        <p:txBody>
          <a:bodyPr>
            <a:noAutofit/>
          </a:bodyPr>
          <a:lstStyle/>
          <a:p>
            <a:pPr marL="571500" indent="-571500" algn="just">
              <a:lnSpc>
                <a:spcPct val="12000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Yukarıda belirtilen evrakları eksiksiz olarak tamamlayan istem sahipleri başvurularını belirlenen saatlerde </a:t>
            </a:r>
            <a:r>
              <a:rPr lang="tr-TR" sz="2400" dirty="0" err="1">
                <a:latin typeface="Times New Roman" panose="02020603050405020304" pitchFamily="18" charset="0"/>
                <a:cs typeface="Times New Roman" panose="02020603050405020304" pitchFamily="18" charset="0"/>
              </a:rPr>
              <a:t>Büro’ya</a:t>
            </a:r>
            <a:r>
              <a:rPr lang="tr-TR" sz="2400" dirty="0">
                <a:latin typeface="Times New Roman" panose="02020603050405020304" pitchFamily="18" charset="0"/>
                <a:cs typeface="Times New Roman" panose="02020603050405020304" pitchFamily="18" charset="0"/>
              </a:rPr>
              <a:t> yaparlar</a:t>
            </a:r>
          </a:p>
          <a:p>
            <a:pPr marL="457200" indent="-457200" algn="just">
              <a:lnSpc>
                <a:spcPct val="12000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Görüşmeci merkez üyesi avukat tarafından istem sahibine ilişkin bilgiler sisteme kaydedilir ve ilgili formlar doldurularak Adli Yardım dosyası oluşturulur. </a:t>
            </a:r>
          </a:p>
          <a:p>
            <a:pPr marL="457200" indent="-457200" algn="just">
              <a:lnSpc>
                <a:spcPct val="12000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Görüşme tutanaklarının tüm sayfaları görüşmeci merkez üyesi avukat tarafından talepçilere imzalatılır.</a:t>
            </a:r>
          </a:p>
          <a:p>
            <a:pPr marL="457200" indent="-457200" algn="just">
              <a:lnSpc>
                <a:spcPct val="12000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Görüşme yapan merkez üyesi avukat eldeki verilerle istem sahibinin ekonomik ve hukuki yararı olup olmadığına ilişkin görüşünü görüşme tutanağının altına şerh eder. </a:t>
            </a:r>
          </a:p>
        </p:txBody>
      </p:sp>
    </p:spTree>
    <p:extLst>
      <p:ext uri="{BB962C8B-B14F-4D97-AF65-F5344CB8AC3E}">
        <p14:creationId xmlns:p14="http://schemas.microsoft.com/office/powerpoint/2010/main" val="2619140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7322" y="843677"/>
            <a:ext cx="11317356" cy="6001643"/>
          </a:xfrm>
          <a:prstGeom prst="rect">
            <a:avLst/>
          </a:prstGeom>
        </p:spPr>
        <p:txBody>
          <a:bodyPr wrap="square">
            <a:spAutoFit/>
          </a:bodyPr>
          <a:lstStyle/>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Tamamlanan dosyalar Merkez toplantısında görüşülmek üzere toplantıya alınır.</a:t>
            </a:r>
          </a:p>
          <a:p>
            <a:pPr algn="just"/>
            <a:endParaRPr lang="tr-TR"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Toplantıda görüşülen dosyalarda istem sahibi tarafından getirilmesi gereken bilgi ve belgelerde eksiklik bulunması halinde istem sahibine eksikliklerini tamamlanması için makul bir süre tayin edilir ve yerine getirmediği takdirde adli yardım isteğinden vazgeçmiş sayılacağı konusunda ihtar içerir kararı talepçiye tebliğ edilmesi yönünde karar alınır. Eksiklikleri süresi içerisinde tamamlanmayan başvurular yapılmamış sayılır.</a:t>
            </a:r>
          </a:p>
          <a:p>
            <a:pPr algn="just"/>
            <a:endParaRPr lang="tr-TR"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Merkez toplantısına alınan dosyada ivedi bir hal olması halinde talepçinin hak kaybına sebep olmamak için eksik evrakların avukat ataması yapıldıktan sonra tamamlanması istenebilir. </a:t>
            </a:r>
          </a:p>
          <a:p>
            <a:pPr algn="just"/>
            <a:r>
              <a:rPr lang="tr-TR" sz="24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Hiçbir eksiği olmayan başvurular için talep konusu ve yetki değerlendirerek avukat atanması sağlanır. </a:t>
            </a: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012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7565" y="605305"/>
            <a:ext cx="10897452" cy="4154984"/>
          </a:xfrm>
          <a:prstGeom prst="rect">
            <a:avLst/>
          </a:prstGeom>
        </p:spPr>
        <p:txBody>
          <a:bodyPr wrap="square">
            <a:spAutoFit/>
          </a:bodyPr>
          <a:lstStyle/>
          <a:p>
            <a:pPr marL="457200" indent="-457200" algn="just">
              <a:buFont typeface="Arial" panose="020B0604020202020204" pitchFamily="34" charset="0"/>
              <a:buChar char="•"/>
            </a:pPr>
            <a:r>
              <a:rPr lang="tr-TR" sz="2400" dirty="0"/>
              <a:t>Adli yardım merkezine başvurarak başvurusu kabul edilen istem sahibine avukat ataması yapılır.</a:t>
            </a:r>
          </a:p>
          <a:p>
            <a:pPr algn="just"/>
            <a:endParaRPr lang="tr-TR" sz="2400" dirty="0"/>
          </a:p>
          <a:p>
            <a:pPr marL="457200" indent="-457200" algn="just">
              <a:buFont typeface="Arial" panose="020B0604020202020204" pitchFamily="34" charset="0"/>
              <a:buChar char="•"/>
            </a:pPr>
            <a:r>
              <a:rPr lang="tr-TR" sz="2400" dirty="0"/>
              <a:t>İstem sahibini başvurunun kabul edildiğine ilişkin yazı ile birlikte atanan avukatın isim, adres ve telefon bilgileri de istem sahibine yazılı olarak bildirilir. İlgili yazıda 15 gün içinde atanan avukat ile görüşme sağlaması aksi takdirde adi yardım talebinden vazgeçmiş sayılacağı ihtar edilir. </a:t>
            </a:r>
          </a:p>
          <a:p>
            <a:pPr algn="just"/>
            <a:endParaRPr lang="tr-TR" sz="2400" dirty="0"/>
          </a:p>
          <a:p>
            <a:pPr marL="457200" indent="-457200" algn="just">
              <a:buFont typeface="Arial" panose="020B0604020202020204" pitchFamily="34" charset="0"/>
              <a:buChar char="•"/>
            </a:pPr>
            <a:r>
              <a:rPr lang="tr-TR" sz="2400" dirty="0"/>
              <a:t>Gönüllü avukat istem sahibinin kendisi ile görüşme sağladığı andan itibaren </a:t>
            </a:r>
            <a:r>
              <a:rPr lang="tr-TR" sz="2400" b="1" dirty="0"/>
              <a:t>ivedi hallerde aynı gün,</a:t>
            </a:r>
            <a:r>
              <a:rPr lang="tr-TR" sz="2400" dirty="0"/>
              <a:t> </a:t>
            </a:r>
            <a:r>
              <a:rPr lang="tr-TR" sz="2400" b="1" dirty="0"/>
              <a:t>süre kaybına yol açmayacaksa en geç 2 gün </a:t>
            </a:r>
            <a:r>
              <a:rPr lang="tr-TR" sz="2400" dirty="0"/>
              <a:t>içerisinde, diğer hallerde ise en geç 7 iş günü içerisinde işe başlar. </a:t>
            </a:r>
          </a:p>
        </p:txBody>
      </p:sp>
    </p:spTree>
    <p:extLst>
      <p:ext uri="{BB962C8B-B14F-4D97-AF65-F5344CB8AC3E}">
        <p14:creationId xmlns:p14="http://schemas.microsoft.com/office/powerpoint/2010/main" val="2012436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Akademi Yazın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68_TF03431380_TF03431380" id="{0CEF572D-6A4A-4B8A-AE1C-09155D79EDE0}" vid="{189BBCC8-8B1F-43D3-849D-74E8DD5C53A8}"/>
    </a:ext>
  </a:extLst>
</a:theme>
</file>

<file path=ppt/theme/theme2.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openxmlformats.org/package/2006/metadata/core-properties"/>
    <ds:schemaRef ds:uri="http://www.w3.org/XML/1998/namespace"/>
    <ds:schemaRef ds:uri="4873beb7-5857-4685-be1f-d57550cc96cc"/>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3085</Words>
  <Application>Microsoft Office PowerPoint</Application>
  <PresentationFormat>Geniş ekran</PresentationFormat>
  <Paragraphs>199</Paragraphs>
  <Slides>41</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41</vt:i4>
      </vt:variant>
    </vt:vector>
  </HeadingPairs>
  <TitlesOfParts>
    <vt:vector size="49" baseType="lpstr">
      <vt:lpstr>Arial</vt:lpstr>
      <vt:lpstr>Courier New</vt:lpstr>
      <vt:lpstr>Euphemia</vt:lpstr>
      <vt:lpstr>Plantagenet Cherokee</vt:lpstr>
      <vt:lpstr>Times New Roman</vt:lpstr>
      <vt:lpstr>Wingdings</vt:lpstr>
      <vt:lpstr>Akademi Yazını 16x9</vt:lpstr>
      <vt:lpstr>Acrobat Document</vt:lpstr>
      <vt:lpstr>SİİRT BAROSU ADLİ YARDIM MERKEZİ İŞLEYİŞİ VE ÇALIŞMA USULLERİ ADLİ YARDIM Komisyonundan sorumlu  yk üyesi AV. Mehmet mustafakızılay</vt:lpstr>
      <vt:lpstr>ADLİ YARDIM NEDİR?</vt:lpstr>
      <vt:lpstr>TÜM BU TANIMLAMALAR DOĞRULTUSUNDA ADLİ YARDIM</vt:lpstr>
      <vt:lpstr>ADLİ YARDIMDAN KİMLER YARARLANABİLİR?</vt:lpstr>
      <vt:lpstr>ADLİ YARDIM</vt:lpstr>
      <vt:lpstr>*</vt:lpstr>
      <vt:lpstr>ADLİ YARDIM MERKEZİ ÜYELERİNİN ÇALIŞMA YÖNTEMİ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BÜRODAN GÖREV ALAN GÖNÜLLÜ AVUKATLARA ÖDENECEK ÜCRETLER</vt:lpstr>
      <vt:lpstr>PowerPoint Sunusu</vt:lpstr>
      <vt:lpstr> Yetki  Madde 3.  </vt:lpstr>
      <vt:lpstr> Görevlendirme Yöntemi   </vt:lpstr>
      <vt:lpstr>  İKİNCİ KISIM  Avukat ile Büro ve İstem Sahibi İlişkileri  Avukat  Madde 24.  </vt:lpstr>
      <vt:lpstr> ÜCRET  MADDE 27:  </vt:lpstr>
      <vt:lpstr>PowerPoint Sunusu</vt:lpstr>
      <vt:lpstr>PowerPoint Sunusu</vt:lpstr>
      <vt:lpstr>ADLİ YARDIM İÇİN YAPILAN GİDERLER VE RÜCU  YARGILAMA GİDERLERİ  MADDE 30.            </vt:lpstr>
      <vt:lpstr>PowerPoint Sunusu</vt:lpstr>
      <vt:lpstr>PowerPoint Sunusu</vt:lpstr>
      <vt:lpstr>PowerPoint Sunusu</vt:lpstr>
      <vt:lpstr>Talepçi Nereden Gelebilir?</vt:lpstr>
      <vt:lpstr>Kimlik Belgesi Örnekleri;</vt:lpstr>
      <vt:lpstr>PowerPoint Sunusu</vt:lpstr>
      <vt:lpstr>Başvuru Konuları</vt:lpstr>
      <vt:lpstr>PowerPoint Sunusu</vt:lpstr>
      <vt:lpstr>PowerPoint Sunusu</vt:lpstr>
      <vt:lpstr>PowerPoint Sunusu</vt:lpstr>
      <vt:lpstr>SÜRELER</vt:lpstr>
      <vt:lpstr>PowerPoint Sunusu</vt:lpstr>
      <vt:lpstr>Hangi Belgeler İstenmelidir?</vt:lpstr>
      <vt:lpstr>PowerPoint Sunusu</vt:lpstr>
      <vt:lpstr>TAAHHÜTNAME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2019-02-02T19:50:55Z</dcterms:created>
  <dcterms:modified xsi:type="dcterms:W3CDTF">2023-11-02T16:56:25Z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