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5"/>
  </p:notesMasterIdLst>
  <p:sldIdLst>
    <p:sldId id="256" r:id="rId2"/>
    <p:sldId id="271" r:id="rId3"/>
    <p:sldId id="272" r:id="rId4"/>
    <p:sldId id="273" r:id="rId5"/>
    <p:sldId id="276" r:id="rId6"/>
    <p:sldId id="277" r:id="rId7"/>
    <p:sldId id="274" r:id="rId8"/>
    <p:sldId id="275"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57" r:id="rId22"/>
    <p:sldId id="258" r:id="rId23"/>
    <p:sldId id="259" r:id="rId24"/>
    <p:sldId id="260" r:id="rId25"/>
    <p:sldId id="261" r:id="rId26"/>
    <p:sldId id="262" r:id="rId27"/>
    <p:sldId id="263" r:id="rId28"/>
    <p:sldId id="264" r:id="rId29"/>
    <p:sldId id="265" r:id="rId30"/>
    <p:sldId id="267" r:id="rId31"/>
    <p:sldId id="268" r:id="rId32"/>
    <p:sldId id="269" r:id="rId33"/>
    <p:sldId id="290"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6247" autoAdjust="0"/>
  </p:normalViewPr>
  <p:slideViewPr>
    <p:cSldViewPr>
      <p:cViewPr>
        <p:scale>
          <a:sx n="80" d="100"/>
          <a:sy n="80" d="100"/>
        </p:scale>
        <p:origin x="2106" y="76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FC57CA-50DB-4A3F-B405-943B5C6DE225}" type="datetimeFigureOut">
              <a:rPr lang="tr-TR" smtClean="0"/>
              <a:t>20.11.2023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F04D61-F1A4-4912-81CF-DE30FD3367DE}" type="slidenum">
              <a:rPr lang="tr-TR" smtClean="0"/>
              <a:t>‹#›</a:t>
            </a:fld>
            <a:endParaRPr lang="tr-TR"/>
          </a:p>
        </p:txBody>
      </p:sp>
    </p:spTree>
    <p:extLst>
      <p:ext uri="{BB962C8B-B14F-4D97-AF65-F5344CB8AC3E}">
        <p14:creationId xmlns:p14="http://schemas.microsoft.com/office/powerpoint/2010/main" val="4156512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0F04D61-F1A4-4912-81CF-DE30FD3367DE}" type="slidenum">
              <a:rPr lang="tr-TR" smtClean="0"/>
              <a:t>16</a:t>
            </a:fld>
            <a:endParaRPr lang="tr-TR"/>
          </a:p>
        </p:txBody>
      </p:sp>
    </p:spTree>
    <p:extLst>
      <p:ext uri="{BB962C8B-B14F-4D97-AF65-F5344CB8AC3E}">
        <p14:creationId xmlns:p14="http://schemas.microsoft.com/office/powerpoint/2010/main" val="3265912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80F04D61-F1A4-4912-81CF-DE30FD3367DE}" type="slidenum">
              <a:rPr lang="tr-TR" smtClean="0"/>
              <a:t>33</a:t>
            </a:fld>
            <a:endParaRPr lang="tr-TR"/>
          </a:p>
        </p:txBody>
      </p:sp>
    </p:spTree>
    <p:extLst>
      <p:ext uri="{BB962C8B-B14F-4D97-AF65-F5344CB8AC3E}">
        <p14:creationId xmlns:p14="http://schemas.microsoft.com/office/powerpoint/2010/main" val="6750633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Dikdörtgen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üz Bağlayıcı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Başlık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a:t>Asıl başlık stili için tıklatın</a:t>
            </a:r>
            <a:endParaRPr kumimoji="0" lang="en-US"/>
          </a:p>
        </p:txBody>
      </p:sp>
      <p:sp>
        <p:nvSpPr>
          <p:cNvPr id="25" name="Alt Başlık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31" name="Veri Yer Tutucusu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4EE118A-5840-40C6-9282-2EC856B5A7C9}" type="datetimeFigureOut">
              <a:rPr lang="tr-TR" smtClean="0"/>
              <a:t>20.11.2023</a:t>
            </a:fld>
            <a:endParaRPr lang="tr-TR"/>
          </a:p>
        </p:txBody>
      </p:sp>
      <p:sp>
        <p:nvSpPr>
          <p:cNvPr id="18" name="Altbilgi Yer Tutucusu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Slayt Numarası Yer Tutucus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4025BB1-3CE4-422E-AF11-EC3C5DA0151D}"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84EE118A-5840-40C6-9282-2EC856B5A7C9}" type="datetimeFigureOut">
              <a:rPr lang="tr-TR" smtClean="0"/>
              <a:t>20.11.2023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025BB1-3CE4-422E-AF11-EC3C5DA0151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53200" y="274955"/>
            <a:ext cx="1524000" cy="5851525"/>
          </a:xfrm>
        </p:spPr>
        <p:txBody>
          <a:bodyPr vert="eaVert" anchor="t"/>
          <a:lstStyle/>
          <a:p>
            <a:r>
              <a:rPr kumimoji="0" lang="tr-TR"/>
              <a:t>Asıl başlık stili için tıklatın</a:t>
            </a:r>
            <a:endParaRPr kumimoji="0" lang="en-US"/>
          </a:p>
        </p:txBody>
      </p:sp>
      <p:sp>
        <p:nvSpPr>
          <p:cNvPr id="3" name="Dikey Metin Yer Tutucusu 2"/>
          <p:cNvSpPr>
            <a:spLocks noGrp="1"/>
          </p:cNvSpPr>
          <p:nvPr>
            <p:ph type="body" orient="vert" idx="1"/>
          </p:nvPr>
        </p:nvSpPr>
        <p:spPr>
          <a:xfrm>
            <a:off x="457200" y="274642"/>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a:xfrm>
            <a:off x="4242816" y="6557946"/>
            <a:ext cx="2002464" cy="226902"/>
          </a:xfrm>
        </p:spPr>
        <p:txBody>
          <a:bodyPr/>
          <a:lstStyle/>
          <a:p>
            <a:fld id="{84EE118A-5840-40C6-9282-2EC856B5A7C9}" type="datetimeFigureOut">
              <a:rPr lang="tr-TR" smtClean="0"/>
              <a:t>20.11.2023</a:t>
            </a:fld>
            <a:endParaRPr lang="tr-TR"/>
          </a:p>
        </p:txBody>
      </p:sp>
      <p:sp>
        <p:nvSpPr>
          <p:cNvPr id="5" name="Altbilgi Yer Tutucusu 4"/>
          <p:cNvSpPr>
            <a:spLocks noGrp="1"/>
          </p:cNvSpPr>
          <p:nvPr>
            <p:ph type="ftr" sz="quarter" idx="11"/>
          </p:nvPr>
        </p:nvSpPr>
        <p:spPr>
          <a:xfrm>
            <a:off x="457200" y="6556248"/>
            <a:ext cx="3657600" cy="228600"/>
          </a:xfrm>
        </p:spPr>
        <p:txBody>
          <a:bodyPr/>
          <a:lstStyle/>
          <a:p>
            <a:endParaRPr lang="tr-TR"/>
          </a:p>
        </p:txBody>
      </p:sp>
      <p:sp>
        <p:nvSpPr>
          <p:cNvPr id="6" name="Slayt Numarası Yer Tutucus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4025BB1-3CE4-422E-AF11-EC3C5DA0151D}"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İçerik Yer Tutucusu 2"/>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84EE118A-5840-40C6-9282-2EC856B5A7C9}" type="datetimeFigureOut">
              <a:rPr lang="tr-TR" smtClean="0"/>
              <a:t>20.11.2023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025BB1-3CE4-422E-AF11-EC3C5DA0151D}"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a:t>Asıl başlık stili için tıklatın</a:t>
            </a:r>
            <a:endParaRPr kumimoji="0" lang="en-US"/>
          </a:p>
        </p:txBody>
      </p:sp>
      <p:sp>
        <p:nvSpPr>
          <p:cNvPr id="3" name="Metin Yer Tutucus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Veri Yer Tutucusu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4EE118A-5840-40C6-9282-2EC856B5A7C9}" type="datetimeFigureOut">
              <a:rPr lang="tr-TR" smtClean="0"/>
              <a:t>20.11.2023</a:t>
            </a:fld>
            <a:endParaRPr lang="tr-TR"/>
          </a:p>
        </p:txBody>
      </p:sp>
      <p:sp>
        <p:nvSpPr>
          <p:cNvPr id="5" name="Altbilgi Yer Tutucusu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Slayt Numarası Yer Tutucusu 5"/>
          <p:cNvSpPr>
            <a:spLocks noGrp="1"/>
          </p:cNvSpPr>
          <p:nvPr>
            <p:ph type="sldNum" sz="quarter" idx="12"/>
          </p:nvPr>
        </p:nvSpPr>
        <p:spPr>
          <a:xfrm>
            <a:off x="6733952" y="6555112"/>
            <a:ext cx="588336" cy="228600"/>
          </a:xfrm>
        </p:spPr>
        <p:txBody>
          <a:bodyPr/>
          <a:lstStyle/>
          <a:p>
            <a:fld id="{54025BB1-3CE4-422E-AF11-EC3C5DA0151D}"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42048" cy="1143000"/>
          </a:xfrm>
        </p:spPr>
        <p:txBody>
          <a:bodyPr/>
          <a:lstStyle/>
          <a:p>
            <a:r>
              <a:rPr kumimoji="0" lang="tr-TR"/>
              <a:t>Asıl başlık stili için tıklatın</a:t>
            </a:r>
            <a:endParaRPr kumimoji="0" lang="en-US"/>
          </a:p>
        </p:txBody>
      </p:sp>
      <p:sp>
        <p:nvSpPr>
          <p:cNvPr id="3" name="İçerik Yer Tutucus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İçerik Yer Tutucus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Veri Yer Tutucusu 4"/>
          <p:cNvSpPr>
            <a:spLocks noGrp="1"/>
          </p:cNvSpPr>
          <p:nvPr>
            <p:ph type="dt" sz="half" idx="10"/>
          </p:nvPr>
        </p:nvSpPr>
        <p:spPr/>
        <p:txBody>
          <a:bodyPr/>
          <a:lstStyle/>
          <a:p>
            <a:fld id="{84EE118A-5840-40C6-9282-2EC856B5A7C9}" type="datetimeFigureOut">
              <a:rPr lang="tr-TR" smtClean="0"/>
              <a:t>20.11.2023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025BB1-3CE4-422E-AF11-EC3C5DA0151D}"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42048" cy="1143000"/>
          </a:xfrm>
        </p:spPr>
        <p:txBody>
          <a:bodyPr anchor="b"/>
          <a:lstStyle>
            <a:lvl1pPr>
              <a:defRPr/>
            </a:lvl1pPr>
            <a:extLst/>
          </a:lstStyle>
          <a:p>
            <a:r>
              <a:rPr kumimoji="0" lang="tr-TR"/>
              <a:t>Asıl başlık stili için tıklatın</a:t>
            </a:r>
            <a:endParaRPr kumimoji="0" lang="en-US"/>
          </a:p>
        </p:txBody>
      </p:sp>
      <p:sp>
        <p:nvSpPr>
          <p:cNvPr id="3" name="Metin Yer Tutucus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Metin Yer Tutucus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İçerik Yer Tutucus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İçerik Yer Tutucus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Veri Yer Tutucusu 6"/>
          <p:cNvSpPr>
            <a:spLocks noGrp="1"/>
          </p:cNvSpPr>
          <p:nvPr>
            <p:ph type="dt" sz="half" idx="10"/>
          </p:nvPr>
        </p:nvSpPr>
        <p:spPr/>
        <p:txBody>
          <a:bodyPr/>
          <a:lstStyle/>
          <a:p>
            <a:fld id="{84EE118A-5840-40C6-9282-2EC856B5A7C9}" type="datetimeFigureOut">
              <a:rPr lang="tr-TR" smtClean="0"/>
              <a:t>20.11.2023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4025BB1-3CE4-422E-AF11-EC3C5DA0151D}"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42048" cy="1143000"/>
          </a:xfrm>
        </p:spPr>
        <p:txBody>
          <a:bodyPr/>
          <a:lstStyle/>
          <a:p>
            <a:r>
              <a:rPr kumimoji="0" lang="tr-TR"/>
              <a:t>Asıl başlık stili için tıklatın</a:t>
            </a:r>
            <a:endParaRPr kumimoji="0" lang="en-US"/>
          </a:p>
        </p:txBody>
      </p:sp>
      <p:sp>
        <p:nvSpPr>
          <p:cNvPr id="3" name="Veri Yer Tutucusu 2"/>
          <p:cNvSpPr>
            <a:spLocks noGrp="1"/>
          </p:cNvSpPr>
          <p:nvPr>
            <p:ph type="dt" sz="half" idx="10"/>
          </p:nvPr>
        </p:nvSpPr>
        <p:spPr/>
        <p:txBody>
          <a:bodyPr/>
          <a:lstStyle/>
          <a:p>
            <a:fld id="{84EE118A-5840-40C6-9282-2EC856B5A7C9}" type="datetimeFigureOut">
              <a:rPr lang="tr-TR" smtClean="0"/>
              <a:t>20.11.2023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4025BB1-3CE4-422E-AF11-EC3C5DA0151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solidFill>
                  <a:schemeClr val="tx2"/>
                </a:solidFill>
              </a:defRPr>
            </a:lvl1pPr>
            <a:extLst/>
          </a:lstStyle>
          <a:p>
            <a:fld id="{84EE118A-5840-40C6-9282-2EC856B5A7C9}" type="datetimeFigureOut">
              <a:rPr lang="tr-TR" smtClean="0"/>
              <a:t>20.11.2023</a:t>
            </a:fld>
            <a:endParaRPr lang="tr-TR"/>
          </a:p>
        </p:txBody>
      </p:sp>
      <p:sp>
        <p:nvSpPr>
          <p:cNvPr id="3" name="Altbilgi Yer Tutucusu 2"/>
          <p:cNvSpPr>
            <a:spLocks noGrp="1"/>
          </p:cNvSpPr>
          <p:nvPr>
            <p:ph type="ftr" sz="quarter" idx="11"/>
          </p:nvPr>
        </p:nvSpPr>
        <p:spPr/>
        <p:txBody>
          <a:bodyPr/>
          <a:lstStyle>
            <a:lvl1pPr>
              <a:defRPr>
                <a:solidFill>
                  <a:schemeClr val="tx2"/>
                </a:solidFill>
              </a:defRPr>
            </a:lvl1pPr>
            <a:extLst/>
          </a:lstStyle>
          <a:p>
            <a:endParaRPr lang="tr-TR"/>
          </a:p>
        </p:txBody>
      </p:sp>
      <p:sp>
        <p:nvSpPr>
          <p:cNvPr id="4" name="Slayt Numarası Yer Tutucusu 3"/>
          <p:cNvSpPr>
            <a:spLocks noGrp="1"/>
          </p:cNvSpPr>
          <p:nvPr>
            <p:ph type="sldNum" sz="quarter" idx="12"/>
          </p:nvPr>
        </p:nvSpPr>
        <p:spPr/>
        <p:txBody>
          <a:bodyPr/>
          <a:lstStyle/>
          <a:p>
            <a:fld id="{54025BB1-3CE4-422E-AF11-EC3C5DA0151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a:t>Asıl başlık stili için tıklatın</a:t>
            </a:r>
            <a:endParaRPr kumimoji="0" lang="en-US"/>
          </a:p>
        </p:txBody>
      </p:sp>
      <p:sp>
        <p:nvSpPr>
          <p:cNvPr id="3" name="Metin Yer Tutucus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a:t>Asıl metin stillerini düzenlemek için tıklatın</a:t>
            </a:r>
          </a:p>
        </p:txBody>
      </p:sp>
      <p:sp>
        <p:nvSpPr>
          <p:cNvPr id="4" name="İçerik Yer Tutucus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Veri Yer Tutucusu 4"/>
          <p:cNvSpPr>
            <a:spLocks noGrp="1"/>
          </p:cNvSpPr>
          <p:nvPr>
            <p:ph type="dt" sz="half" idx="10"/>
          </p:nvPr>
        </p:nvSpPr>
        <p:spPr/>
        <p:txBody>
          <a:bodyPr/>
          <a:lstStyle/>
          <a:p>
            <a:fld id="{84EE118A-5840-40C6-9282-2EC856B5A7C9}" type="datetimeFigureOut">
              <a:rPr lang="tr-TR" smtClean="0"/>
              <a:t>20.11.2023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025BB1-3CE4-422E-AF11-EC3C5DA0151D}"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Dikdörtgen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Dikdörtgen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Başlık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a:t>Asıl başlık stili için tıklatın</a:t>
            </a:r>
            <a:endParaRPr kumimoji="0" lang="en-US" dirty="0"/>
          </a:p>
        </p:txBody>
      </p:sp>
      <p:sp>
        <p:nvSpPr>
          <p:cNvPr id="4" name="Metin Yer Tutucus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a:t>Asıl metin stillerini düzenlemek için tıklatın</a:t>
            </a:r>
          </a:p>
        </p:txBody>
      </p:sp>
      <p:sp>
        <p:nvSpPr>
          <p:cNvPr id="5" name="Veri Yer Tutucusu 4"/>
          <p:cNvSpPr>
            <a:spLocks noGrp="1"/>
          </p:cNvSpPr>
          <p:nvPr>
            <p:ph type="dt" sz="half" idx="10"/>
          </p:nvPr>
        </p:nvSpPr>
        <p:spPr/>
        <p:txBody>
          <a:bodyPr/>
          <a:lstStyle/>
          <a:p>
            <a:fld id="{84EE118A-5840-40C6-9282-2EC856B5A7C9}" type="datetimeFigureOut">
              <a:rPr lang="tr-TR" smtClean="0"/>
              <a:t>20.11.2023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025BB1-3CE4-422E-AF11-EC3C5DA0151D}" type="slidenum">
              <a:rPr lang="tr-TR" smtClean="0"/>
              <a:t>‹#›</a:t>
            </a:fld>
            <a:endParaRPr lang="tr-TR"/>
          </a:p>
        </p:txBody>
      </p:sp>
      <p:sp>
        <p:nvSpPr>
          <p:cNvPr id="10" name="Resim Yer Tutucus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Dikdörtgen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Başlık Yer Tutucus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tr-TR"/>
              <a:t>Asıl başlık stili için tıklatın</a:t>
            </a:r>
            <a:endParaRPr kumimoji="0" lang="en-US"/>
          </a:p>
        </p:txBody>
      </p:sp>
      <p:sp>
        <p:nvSpPr>
          <p:cNvPr id="31" name="Metin Yer Tutucusu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7" name="Veri Yer Tutucusu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4EE118A-5840-40C6-9282-2EC856B5A7C9}" type="datetimeFigureOut">
              <a:rPr lang="tr-TR" smtClean="0"/>
              <a:t>20.11.2023</a:t>
            </a:fld>
            <a:endParaRPr lang="tr-TR"/>
          </a:p>
        </p:txBody>
      </p:sp>
      <p:sp>
        <p:nvSpPr>
          <p:cNvPr id="4" name="Altbilgi Yer Tutucusu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Slayt Numarası Yer Tutucus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4025BB1-3CE4-422E-AF11-EC3C5DA0151D}"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r.wikipedia.org/wiki/Resm%C3%AE_nik%C3%A2h"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2267744" y="548680"/>
            <a:ext cx="6474142" cy="2437874"/>
          </a:xfrm>
        </p:spPr>
        <p:txBody>
          <a:bodyPr>
            <a:normAutofit fontScale="90000"/>
          </a:bodyPr>
          <a:lstStyle/>
          <a:p>
            <a:br>
              <a:rPr lang="tr-TR" dirty="0"/>
            </a:br>
            <a:br>
              <a:rPr lang="tr-TR" dirty="0"/>
            </a:br>
            <a:br>
              <a:rPr lang="tr-TR" dirty="0"/>
            </a:br>
            <a:r>
              <a:rPr lang="tr-TR" sz="6000" dirty="0"/>
              <a:t>25 KASIM</a:t>
            </a:r>
            <a:br>
              <a:rPr lang="tr-TR" sz="6000" dirty="0"/>
            </a:br>
            <a:r>
              <a:rPr lang="tr-TR" sz="6000" dirty="0"/>
              <a:t>KADINA ŞİDDETLE MÜCADELE GÜNÜ</a:t>
            </a:r>
            <a:endParaRPr lang="tr-TR" dirty="0"/>
          </a:p>
        </p:txBody>
      </p:sp>
      <p:sp>
        <p:nvSpPr>
          <p:cNvPr id="3" name="Alt Başlık 2"/>
          <p:cNvSpPr>
            <a:spLocks noGrp="1"/>
          </p:cNvSpPr>
          <p:nvPr>
            <p:ph type="subTitle" idx="1"/>
          </p:nvPr>
        </p:nvSpPr>
        <p:spPr>
          <a:xfrm>
            <a:off x="3419872" y="3933056"/>
            <a:ext cx="5177998" cy="1977368"/>
          </a:xfrm>
        </p:spPr>
        <p:txBody>
          <a:bodyPr>
            <a:normAutofit/>
          </a:bodyPr>
          <a:lstStyle/>
          <a:p>
            <a:r>
              <a:rPr lang="tr-TR" dirty="0"/>
              <a:t>YASAL MEVZUATA GÖRE KADINA KARŞI ŞİDDETLE MÜCADELE</a:t>
            </a:r>
          </a:p>
          <a:p>
            <a:r>
              <a:rPr lang="tr-TR" dirty="0"/>
              <a:t>Konuşmacı</a:t>
            </a:r>
          </a:p>
          <a:p>
            <a:r>
              <a:rPr lang="tr-TR" dirty="0"/>
              <a:t>Av. Ayşegül YÜREK ERTEKİN</a:t>
            </a:r>
          </a:p>
          <a:p>
            <a:r>
              <a:rPr lang="tr-TR" dirty="0"/>
              <a:t>SİİRT BAROSU-Kadın Hakları Merkezi</a:t>
            </a:r>
          </a:p>
        </p:txBody>
      </p:sp>
      <p:pic>
        <p:nvPicPr>
          <p:cNvPr id="4" name="Resim 3" descr="metin, grafik, kırpıntı çizim, çizgi film içeren bir resim&#10;&#10;Açıklama otomatik olarak oluşturuldu">
            <a:extLst>
              <a:ext uri="{FF2B5EF4-FFF2-40B4-BE49-F238E27FC236}">
                <a16:creationId xmlns:a16="http://schemas.microsoft.com/office/drawing/2014/main" id="{D14C053D-640E-F015-A7F9-F2866D56BC3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100568"/>
            <a:ext cx="2078740" cy="2078740"/>
          </a:xfrm>
          <a:prstGeom prst="rect">
            <a:avLst/>
          </a:prstGeom>
        </p:spPr>
      </p:pic>
      <p:pic>
        <p:nvPicPr>
          <p:cNvPr id="5" name="Resim 4" descr="metin, logo, amblem, ticari marka içeren bir resim&#10;&#10;Açıklama otomatik olarak oluşturuldu">
            <a:extLst>
              <a:ext uri="{FF2B5EF4-FFF2-40B4-BE49-F238E27FC236}">
                <a16:creationId xmlns:a16="http://schemas.microsoft.com/office/drawing/2014/main" id="{A107B2C1-8BF1-BD19-1824-F82FEE1706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4365104"/>
            <a:ext cx="2039888" cy="2039888"/>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2318620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60648"/>
            <a:ext cx="7239000" cy="6408712"/>
          </a:xfrm>
        </p:spPr>
        <p:txBody>
          <a:bodyPr>
            <a:normAutofit fontScale="85000" lnSpcReduction="20000"/>
          </a:bodyPr>
          <a:lstStyle/>
          <a:p>
            <a:r>
              <a:rPr lang="tr-TR" b="1" u="sng" dirty="0">
                <a:solidFill>
                  <a:srgbClr val="7030A0"/>
                </a:solidFill>
              </a:rPr>
              <a:t>Türk Ceza Kanunu</a:t>
            </a:r>
          </a:p>
          <a:p>
            <a:pPr fontAlgn="base"/>
            <a:r>
              <a:rPr lang="tr-TR" dirty="0">
                <a:solidFill>
                  <a:srgbClr val="7030A0"/>
                </a:solidFill>
              </a:rPr>
              <a:t>5- İNSANLIĞA KARŞI SUÇLAR</a:t>
            </a:r>
          </a:p>
          <a:p>
            <a:pPr fontAlgn="base"/>
            <a:r>
              <a:rPr lang="tr-TR" dirty="0"/>
              <a:t>a) Kasten öldürme.</a:t>
            </a:r>
          </a:p>
          <a:p>
            <a:pPr fontAlgn="base"/>
            <a:r>
              <a:rPr lang="tr-TR" dirty="0"/>
              <a:t>b) Kasten yaralama.</a:t>
            </a:r>
          </a:p>
          <a:p>
            <a:pPr fontAlgn="base"/>
            <a:r>
              <a:rPr lang="tr-TR" dirty="0"/>
              <a:t>c) İşkence, eziyet veya köleleştirme.</a:t>
            </a:r>
          </a:p>
          <a:p>
            <a:pPr fontAlgn="base"/>
            <a:r>
              <a:rPr lang="tr-TR" dirty="0"/>
              <a:t>d) Kişi hürriyetinden yoksun kılma.</a:t>
            </a:r>
          </a:p>
          <a:p>
            <a:pPr fontAlgn="base"/>
            <a:r>
              <a:rPr lang="tr-TR" dirty="0"/>
              <a:t>e) Bilimsel deneylere tabi kılma.</a:t>
            </a:r>
          </a:p>
          <a:p>
            <a:pPr fontAlgn="base"/>
            <a:r>
              <a:rPr lang="tr-TR" dirty="0">
                <a:solidFill>
                  <a:srgbClr val="7030A0"/>
                </a:solidFill>
              </a:rPr>
              <a:t>f) Cinsel saldırıda bulunma, çocukların cinsel istismarı.</a:t>
            </a:r>
          </a:p>
          <a:p>
            <a:pPr fontAlgn="base"/>
            <a:r>
              <a:rPr lang="tr-TR" dirty="0">
                <a:solidFill>
                  <a:srgbClr val="7030A0"/>
                </a:solidFill>
              </a:rPr>
              <a:t>g) Zorla hamile bırakma.</a:t>
            </a:r>
          </a:p>
          <a:p>
            <a:pPr fontAlgn="base"/>
            <a:r>
              <a:rPr lang="tr-TR" dirty="0">
                <a:solidFill>
                  <a:srgbClr val="7030A0"/>
                </a:solidFill>
              </a:rPr>
              <a:t>h) Zorla fuhşa </a:t>
            </a:r>
            <a:r>
              <a:rPr lang="tr-TR" dirty="0" err="1">
                <a:solidFill>
                  <a:srgbClr val="7030A0"/>
                </a:solidFill>
              </a:rPr>
              <a:t>sevketme</a:t>
            </a:r>
            <a:r>
              <a:rPr lang="tr-TR" dirty="0">
                <a:solidFill>
                  <a:srgbClr val="7030A0"/>
                </a:solidFill>
              </a:rPr>
              <a:t>.</a:t>
            </a:r>
          </a:p>
          <a:p>
            <a:pPr fontAlgn="base"/>
            <a:r>
              <a:rPr lang="tr-TR" dirty="0"/>
              <a:t>ile ilgili eylemler (fiiller ) siyasal, felsefi, ırki ya da dini </a:t>
            </a:r>
            <a:r>
              <a:rPr lang="tr-TR" dirty="0" err="1"/>
              <a:t>saiklerle</a:t>
            </a:r>
            <a:r>
              <a:rPr lang="tr-TR" dirty="0"/>
              <a:t> toplumun bir kesimine karşı bir plana  doğrultusunda sistemli olarak işlenmesi, insanlığa karşı suçları oluşturmaktadır.</a:t>
            </a:r>
          </a:p>
          <a:p>
            <a:pPr fontAlgn="base"/>
            <a:r>
              <a:rPr lang="tr-TR" dirty="0">
                <a:solidFill>
                  <a:srgbClr val="7030A0"/>
                </a:solidFill>
              </a:rPr>
              <a:t>Kasten öldürme halinde eylemi yapana ağırlaştırılmış müebbet hapis, diğer sayılan eylemler için de, (8) yıldan az olmamak üzere hapis cezası uygulanır.</a:t>
            </a:r>
          </a:p>
          <a:p>
            <a:pPr fontAlgn="base"/>
            <a:r>
              <a:rPr lang="tr-TR" dirty="0"/>
              <a:t>Bu suçlardan dolayı zamanaşımı işlememektedir.[</a:t>
            </a:r>
          </a:p>
          <a:p>
            <a:pPr fontAlgn="base"/>
            <a:endParaRPr lang="tr-TR" dirty="0"/>
          </a:p>
          <a:p>
            <a:pPr fontAlgn="base"/>
            <a:endParaRPr lang="tr-TR" dirty="0"/>
          </a:p>
          <a:p>
            <a:pPr fontAlgn="base"/>
            <a:endParaRPr lang="tr-TR" dirty="0"/>
          </a:p>
          <a:p>
            <a:endParaRPr lang="tr-TR" b="1" u="sng" dirty="0">
              <a:solidFill>
                <a:srgbClr val="7030A0"/>
              </a:solidFill>
            </a:endParaRPr>
          </a:p>
        </p:txBody>
      </p:sp>
    </p:spTree>
    <p:extLst>
      <p:ext uri="{BB962C8B-B14F-4D97-AF65-F5344CB8AC3E}">
        <p14:creationId xmlns:p14="http://schemas.microsoft.com/office/powerpoint/2010/main" val="662997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88640"/>
            <a:ext cx="7239000" cy="4846320"/>
          </a:xfrm>
        </p:spPr>
        <p:txBody>
          <a:bodyPr>
            <a:normAutofit fontScale="85000" lnSpcReduction="20000"/>
          </a:bodyPr>
          <a:lstStyle/>
          <a:p>
            <a:r>
              <a:rPr lang="tr-TR" b="1" u="sng" dirty="0">
                <a:solidFill>
                  <a:srgbClr val="7030A0"/>
                </a:solidFill>
              </a:rPr>
              <a:t>Türk Ceza Kanunu</a:t>
            </a:r>
          </a:p>
          <a:p>
            <a:r>
              <a:rPr lang="tr-TR" dirty="0">
                <a:solidFill>
                  <a:srgbClr val="7030A0"/>
                </a:solidFill>
              </a:rPr>
              <a:t>6- İNSAN TİCARETİ EYLEMİ </a:t>
            </a:r>
          </a:p>
          <a:p>
            <a:pPr fontAlgn="base"/>
            <a:r>
              <a:rPr lang="tr-TR" dirty="0"/>
              <a:t>Kadınları ;</a:t>
            </a:r>
          </a:p>
          <a:p>
            <a:pPr fontAlgn="base"/>
            <a:r>
              <a:rPr lang="tr-TR" dirty="0"/>
              <a:t>a) Zorla çalıştırmak,</a:t>
            </a:r>
          </a:p>
          <a:p>
            <a:pPr fontAlgn="base"/>
            <a:r>
              <a:rPr lang="tr-TR" dirty="0"/>
              <a:t>b) Hizmet ettirmek</a:t>
            </a:r>
          </a:p>
          <a:p>
            <a:pPr fontAlgn="base"/>
            <a:r>
              <a:rPr lang="tr-TR" dirty="0"/>
              <a:t>c) Fuhuş yaptırmak,</a:t>
            </a:r>
          </a:p>
          <a:p>
            <a:pPr fontAlgn="base"/>
            <a:r>
              <a:rPr lang="tr-TR" dirty="0"/>
              <a:t>ya da vücut organlarının verilmesini sağlamak maksadıyla tehdit, baskı, cebir veya şiddet uygulamak, nüfuzu kötüye kullanmak, kandırmak yahut kişiler üzerindeki denetim olanaklarından ya da çaresizliklerinden yararlanarak rızalarını elde etmek suretiyle kişileri ülkeye sokan, ülke dışına çıkaran, tedarik eden, kaçıran, bir yerden başka bir yere götüren ya da sevk eden veya barındıran kimseye (kadın-erkek) </a:t>
            </a:r>
            <a:r>
              <a:rPr lang="tr-TR" dirty="0">
                <a:solidFill>
                  <a:srgbClr val="7030A0"/>
                </a:solidFill>
              </a:rPr>
              <a:t>(8) yıldan 12 yıla kadar hapis on bin güne kadar adli para cezası verilir.</a:t>
            </a:r>
          </a:p>
          <a:p>
            <a:endParaRPr lang="tr-TR" b="1" u="sng" dirty="0">
              <a:solidFill>
                <a:srgbClr val="7030A0"/>
              </a:solidFill>
            </a:endParaRPr>
          </a:p>
        </p:txBody>
      </p:sp>
    </p:spTree>
    <p:extLst>
      <p:ext uri="{BB962C8B-B14F-4D97-AF65-F5344CB8AC3E}">
        <p14:creationId xmlns:p14="http://schemas.microsoft.com/office/powerpoint/2010/main" val="1913671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88640"/>
            <a:ext cx="7239000" cy="6264696"/>
          </a:xfrm>
        </p:spPr>
        <p:txBody>
          <a:bodyPr>
            <a:normAutofit fontScale="55000" lnSpcReduction="20000"/>
          </a:bodyPr>
          <a:lstStyle/>
          <a:p>
            <a:r>
              <a:rPr lang="tr-TR" sz="3300" b="1" u="sng" dirty="0">
                <a:solidFill>
                  <a:srgbClr val="7030A0"/>
                </a:solidFill>
              </a:rPr>
              <a:t>Türk Ceza Kanunu</a:t>
            </a:r>
          </a:p>
          <a:p>
            <a:pPr fontAlgn="base"/>
            <a:r>
              <a:rPr lang="tr-TR" sz="3300" dirty="0">
                <a:solidFill>
                  <a:srgbClr val="7030A0"/>
                </a:solidFill>
              </a:rPr>
              <a:t>7- KASTEN ÖLDÜRME</a:t>
            </a:r>
          </a:p>
          <a:p>
            <a:pPr fontAlgn="base"/>
            <a:r>
              <a:rPr lang="tr-TR" dirty="0"/>
              <a:t>Bir insanı (kadını) kasten öldüren kişi müebbet hapis cezası ile cezalandırılır.</a:t>
            </a:r>
          </a:p>
          <a:p>
            <a:r>
              <a:rPr lang="tr-TR" b="1" dirty="0"/>
              <a:t>Madde 82- </a:t>
            </a:r>
            <a:r>
              <a:rPr lang="tr-TR" dirty="0"/>
              <a:t>(1) Kasten öldürme suçunun;</a:t>
            </a:r>
          </a:p>
          <a:p>
            <a:r>
              <a:rPr lang="tr-TR" dirty="0"/>
              <a:t>a) Tasarlayarak,</a:t>
            </a:r>
          </a:p>
          <a:p>
            <a:r>
              <a:rPr lang="tr-TR" dirty="0"/>
              <a:t>b) Canavarca hisle veya eziyet çektirerek,</a:t>
            </a:r>
          </a:p>
          <a:p>
            <a:r>
              <a:rPr lang="tr-TR" dirty="0"/>
              <a:t>c) Yangın, su baskını, tahrip, batırma veya bombalama ya da nükleer, biyolojik veya kimyasal silah kullanmak suretiyle,</a:t>
            </a:r>
          </a:p>
          <a:p>
            <a:r>
              <a:rPr lang="tr-TR" dirty="0"/>
              <a:t>d) Üstsoy veya altsoydan birine ya da eş, </a:t>
            </a:r>
            <a:r>
              <a:rPr lang="tr-TR" dirty="0">
                <a:solidFill>
                  <a:srgbClr val="7030A0"/>
                </a:solidFill>
              </a:rPr>
              <a:t>boşandığı eş </a:t>
            </a:r>
            <a:r>
              <a:rPr lang="tr-TR" dirty="0"/>
              <a:t>veya kardeşe karşı,</a:t>
            </a:r>
            <a:r>
              <a:rPr lang="tr-TR" baseline="30000" dirty="0"/>
              <a:t>[26]</a:t>
            </a:r>
            <a:endParaRPr lang="tr-TR" dirty="0"/>
          </a:p>
          <a:p>
            <a:r>
              <a:rPr lang="tr-TR" dirty="0"/>
              <a:t>e) Çocuğa ya da beden veya ruh bakımından kendisini savunamayacak durumda bulunan kişiye karşı,</a:t>
            </a:r>
          </a:p>
          <a:p>
            <a:r>
              <a:rPr lang="tr-TR" b="1" dirty="0">
                <a:solidFill>
                  <a:srgbClr val="7030A0"/>
                </a:solidFill>
              </a:rPr>
              <a:t>f) (Değişik:12/5/2022-7406/2 </a:t>
            </a:r>
            <a:r>
              <a:rPr lang="tr-TR" b="1" dirty="0" err="1">
                <a:solidFill>
                  <a:srgbClr val="7030A0"/>
                </a:solidFill>
              </a:rPr>
              <a:t>md.</a:t>
            </a:r>
            <a:r>
              <a:rPr lang="tr-TR" b="1" dirty="0">
                <a:solidFill>
                  <a:srgbClr val="7030A0"/>
                </a:solidFill>
              </a:rPr>
              <a:t>) KADINA KARŞI,</a:t>
            </a:r>
          </a:p>
          <a:p>
            <a:r>
              <a:rPr lang="tr-TR" dirty="0"/>
              <a:t>g) Kişinin yerine getirdiği kamu görevi nedeniyle,</a:t>
            </a:r>
          </a:p>
          <a:p>
            <a:r>
              <a:rPr lang="tr-TR" dirty="0"/>
              <a:t>h) Bir suçu gizlemek, delillerini ortadan kaldırmak veya işlenmesini kolaylaştırmak ya da yakalanmamak amacıyla,</a:t>
            </a:r>
            <a:r>
              <a:rPr lang="tr-TR" baseline="30000" dirty="0"/>
              <a:t>[27]</a:t>
            </a:r>
            <a:endParaRPr lang="tr-TR" dirty="0"/>
          </a:p>
          <a:p>
            <a:r>
              <a:rPr lang="tr-TR" dirty="0"/>
              <a:t>i) </a:t>
            </a:r>
            <a:r>
              <a:rPr lang="tr-TR" b="1" dirty="0"/>
              <a:t>(Ek:29/6/2005 - 5377/9 </a:t>
            </a:r>
            <a:r>
              <a:rPr lang="tr-TR" b="1" dirty="0" err="1"/>
              <a:t>md.</a:t>
            </a:r>
            <a:r>
              <a:rPr lang="tr-TR" b="1" dirty="0"/>
              <a:t>)</a:t>
            </a:r>
            <a:r>
              <a:rPr lang="tr-TR" dirty="0"/>
              <a:t>Bir suçu işleyememekten dolayı duyduğu infialle,</a:t>
            </a:r>
          </a:p>
          <a:p>
            <a:r>
              <a:rPr lang="tr-TR" dirty="0"/>
              <a:t>j) Kan gütme </a:t>
            </a:r>
            <a:r>
              <a:rPr lang="tr-TR" dirty="0" err="1"/>
              <a:t>saikiyle</a:t>
            </a:r>
            <a:r>
              <a:rPr lang="tr-TR" dirty="0"/>
              <a:t>,</a:t>
            </a:r>
            <a:r>
              <a:rPr lang="tr-TR" baseline="30000" dirty="0"/>
              <a:t>[28]</a:t>
            </a:r>
            <a:endParaRPr lang="tr-TR" dirty="0"/>
          </a:p>
          <a:p>
            <a:r>
              <a:rPr lang="tr-TR" b="1" dirty="0">
                <a:solidFill>
                  <a:srgbClr val="7030A0"/>
                </a:solidFill>
              </a:rPr>
              <a:t>k) Töre </a:t>
            </a:r>
            <a:r>
              <a:rPr lang="tr-TR" b="1" dirty="0" err="1">
                <a:solidFill>
                  <a:srgbClr val="7030A0"/>
                </a:solidFill>
              </a:rPr>
              <a:t>saikiyle</a:t>
            </a:r>
            <a:r>
              <a:rPr lang="tr-TR" b="1" dirty="0">
                <a:solidFill>
                  <a:srgbClr val="7030A0"/>
                </a:solidFill>
              </a:rPr>
              <a:t>,</a:t>
            </a:r>
            <a:r>
              <a:rPr lang="tr-TR" b="1" baseline="30000" dirty="0">
                <a:solidFill>
                  <a:srgbClr val="7030A0"/>
                </a:solidFill>
              </a:rPr>
              <a:t>(27</a:t>
            </a:r>
            <a:r>
              <a:rPr lang="tr-TR" baseline="30000" dirty="0"/>
              <a:t>)</a:t>
            </a:r>
            <a:endParaRPr lang="tr-TR" dirty="0"/>
          </a:p>
          <a:p>
            <a:r>
              <a:rPr lang="tr-TR" dirty="0"/>
              <a:t>İşlenmesi halinde, kişi ağırlaştırılmış müebbet hapis cezası ile cezalandırılır.</a:t>
            </a:r>
          </a:p>
          <a:p>
            <a:pPr fontAlgn="base"/>
            <a:r>
              <a:rPr lang="tr-TR" dirty="0">
                <a:solidFill>
                  <a:srgbClr val="7030A0"/>
                </a:solidFill>
              </a:rPr>
              <a:t>*2021 YILINDA (d) bendi, eş, boşandığı eş şeklinde değiştirilmiştir.</a:t>
            </a:r>
          </a:p>
          <a:p>
            <a:pPr fontAlgn="base"/>
            <a:r>
              <a:rPr lang="tr-TR" dirty="0">
                <a:solidFill>
                  <a:srgbClr val="7030A0"/>
                </a:solidFill>
              </a:rPr>
              <a:t>*2022 YILINDA (f) bendi eklenerek, kadına karşı işlenmesi  ibaresi ile suç doğrudan nitelikli hale getirilmiştir.</a:t>
            </a:r>
          </a:p>
          <a:p>
            <a:endParaRPr lang="tr-TR" b="1" u="sng" dirty="0">
              <a:solidFill>
                <a:srgbClr val="7030A0"/>
              </a:solidFill>
            </a:endParaRPr>
          </a:p>
        </p:txBody>
      </p:sp>
    </p:spTree>
    <p:extLst>
      <p:ext uri="{BB962C8B-B14F-4D97-AF65-F5344CB8AC3E}">
        <p14:creationId xmlns:p14="http://schemas.microsoft.com/office/powerpoint/2010/main" val="43500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260648"/>
            <a:ext cx="7239000" cy="6120680"/>
          </a:xfrm>
        </p:spPr>
        <p:txBody>
          <a:bodyPr>
            <a:normAutofit fontScale="92500" lnSpcReduction="10000"/>
          </a:bodyPr>
          <a:lstStyle/>
          <a:p>
            <a:r>
              <a:rPr lang="tr-TR" b="1" u="sng" dirty="0">
                <a:solidFill>
                  <a:srgbClr val="7030A0"/>
                </a:solidFill>
              </a:rPr>
              <a:t>Türk Ceza Kanunu</a:t>
            </a:r>
          </a:p>
          <a:p>
            <a:r>
              <a:rPr lang="tr-TR" sz="2000" dirty="0">
                <a:solidFill>
                  <a:srgbClr val="7030A0"/>
                </a:solidFill>
              </a:rPr>
              <a:t>8-KASTEN YARALAMA</a:t>
            </a:r>
          </a:p>
          <a:p>
            <a:r>
              <a:rPr lang="tr-TR" sz="1800" dirty="0"/>
              <a:t>Kasten bir başkasının vücuduna acı veren ya da sağlığının veya algılama yeteneğinin bozulmasına neden olunması halinde bu eylemi yapana (1) yıldan (3) yıla kadar hapis cezası verilir.</a:t>
            </a:r>
          </a:p>
          <a:p>
            <a:r>
              <a:rPr lang="tr-TR" sz="1800" dirty="0"/>
              <a:t>Kasten yaralama fiilinin kişi üzerindeki etkisinin basit bir tıbbî müdahaleyle giderilebilecek ölçüde hafif olması hâlinde, mağdurun şikâyeti üzerine, dört aydan bir yıla kadar hapis veya adlî para cezasına hükmolunur. </a:t>
            </a:r>
            <a:r>
              <a:rPr lang="tr-TR" sz="1800" b="1" dirty="0"/>
              <a:t>(Ek cümle:12/5/2022-7406/3 </a:t>
            </a:r>
            <a:r>
              <a:rPr lang="tr-TR" sz="1800" b="1" dirty="0" err="1"/>
              <a:t>md.</a:t>
            </a:r>
            <a:r>
              <a:rPr lang="tr-TR" sz="1800" b="1" dirty="0"/>
              <a:t>)</a:t>
            </a:r>
            <a:r>
              <a:rPr lang="tr-TR" sz="1800" dirty="0"/>
              <a:t> </a:t>
            </a:r>
            <a:r>
              <a:rPr lang="tr-TR" sz="1800" dirty="0">
                <a:solidFill>
                  <a:srgbClr val="7030A0"/>
                </a:solidFill>
              </a:rPr>
              <a:t>Suçun kadına karşı işlenmesi hâlinde cezanın alt sınırı altı aydan az olamaz.*</a:t>
            </a:r>
          </a:p>
          <a:p>
            <a:r>
              <a:rPr lang="tr-TR" sz="1800" dirty="0">
                <a:solidFill>
                  <a:srgbClr val="7030A0"/>
                </a:solidFill>
              </a:rPr>
              <a:t>2022 yılında getirilen bu değişiklikle kadına karşı kasten yaralama suçu işlenmesinde ceza oranı arttırılmıştır. </a:t>
            </a:r>
          </a:p>
          <a:p>
            <a:r>
              <a:rPr lang="tr-TR" sz="1800" b="1" dirty="0">
                <a:solidFill>
                  <a:srgbClr val="7030A0"/>
                </a:solidFill>
              </a:rPr>
              <a:t>9- İŞKENCE YAPMA</a:t>
            </a:r>
          </a:p>
          <a:p>
            <a:r>
              <a:rPr lang="tr-TR" sz="1800" dirty="0"/>
              <a:t>1) Bir kişiye karşı insan onuruyla bağdaşmayan ve bedensel veya ruhsal yönden acı çekmesine, algılama veya irade yeteneğinin etkilenmesine, aşağılanmasına yol açacak davranışları gerçekleştiren kamu görevlisi hakkında üç yıldan </a:t>
            </a:r>
            <a:r>
              <a:rPr lang="tr-TR" sz="1800" dirty="0" err="1"/>
              <a:t>oniki</a:t>
            </a:r>
            <a:r>
              <a:rPr lang="tr-TR" sz="1800" dirty="0"/>
              <a:t> yıla kadar hapis cezasına hükmolunur. </a:t>
            </a:r>
            <a:r>
              <a:rPr lang="tr-TR" sz="1800" b="1" dirty="0"/>
              <a:t>(Ek cümle:12/5/2022-7406/4 </a:t>
            </a:r>
            <a:r>
              <a:rPr lang="tr-TR" sz="1800" b="1" dirty="0" err="1"/>
              <a:t>md.</a:t>
            </a:r>
            <a:r>
              <a:rPr lang="tr-TR" sz="1800" b="1" dirty="0"/>
              <a:t>)</a:t>
            </a:r>
            <a:r>
              <a:rPr lang="tr-TR" sz="1800" dirty="0"/>
              <a:t> </a:t>
            </a:r>
            <a:r>
              <a:rPr lang="tr-TR" sz="1800" b="1" dirty="0">
                <a:solidFill>
                  <a:srgbClr val="7030A0"/>
                </a:solidFill>
              </a:rPr>
              <a:t>Suçun kadına karşı işlenmesi hâlinde cezanın alt sınırı beş yıldan az olamaz.*</a:t>
            </a:r>
          </a:p>
          <a:p>
            <a:r>
              <a:rPr lang="tr-TR" sz="1800" b="1" dirty="0">
                <a:solidFill>
                  <a:srgbClr val="7030A0"/>
                </a:solidFill>
              </a:rPr>
              <a:t>Bu madde değişikliği ile, kadına karşı işlenecek işkence yapma suçunda cezanın alt sınırı arttırılmıştır.</a:t>
            </a:r>
          </a:p>
        </p:txBody>
      </p:sp>
    </p:spTree>
    <p:extLst>
      <p:ext uri="{BB962C8B-B14F-4D97-AF65-F5344CB8AC3E}">
        <p14:creationId xmlns:p14="http://schemas.microsoft.com/office/powerpoint/2010/main" val="1981669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88640"/>
            <a:ext cx="7239000" cy="6120680"/>
          </a:xfrm>
        </p:spPr>
        <p:txBody>
          <a:bodyPr>
            <a:normAutofit/>
          </a:bodyPr>
          <a:lstStyle/>
          <a:p>
            <a:r>
              <a:rPr lang="tr-TR" b="1" u="sng" dirty="0">
                <a:solidFill>
                  <a:srgbClr val="7030A0"/>
                </a:solidFill>
              </a:rPr>
              <a:t>Türk Ceza Kanunu</a:t>
            </a:r>
          </a:p>
          <a:p>
            <a:r>
              <a:rPr lang="tr-TR" sz="2000" b="1" dirty="0">
                <a:solidFill>
                  <a:srgbClr val="7030A0"/>
                </a:solidFill>
              </a:rPr>
              <a:t>10-EZİYET SUÇU</a:t>
            </a:r>
          </a:p>
          <a:p>
            <a:r>
              <a:rPr lang="tr-TR" sz="2000" dirty="0"/>
              <a:t>Bir kimsenin eziyet çekmesine yol açacak davranışları gerçekleştiren kişi hakkında iki yıldan beş yıla kadar hapis cezasına hükmolunur. </a:t>
            </a:r>
            <a:r>
              <a:rPr lang="tr-TR" sz="2000" u="sng" dirty="0">
                <a:solidFill>
                  <a:srgbClr val="7030A0"/>
                </a:solidFill>
              </a:rPr>
              <a:t>Suçun kadına karşı işlenmesi hâlinde cezanın alt sınırı iki yıl altı aydan az olamaz.*</a:t>
            </a:r>
          </a:p>
          <a:p>
            <a:r>
              <a:rPr lang="tr-TR" sz="1800" dirty="0">
                <a:solidFill>
                  <a:srgbClr val="7030A0"/>
                </a:solidFill>
              </a:rPr>
              <a:t>2022 yılında yapılan değişiklikle beraber kadına karşı işlenen eziyet suçunda cezanın alt sınırı </a:t>
            </a:r>
            <a:r>
              <a:rPr lang="tr-TR" sz="1800" dirty="0" err="1">
                <a:solidFill>
                  <a:srgbClr val="7030A0"/>
                </a:solidFill>
              </a:rPr>
              <a:t>arttrılmıştır</a:t>
            </a:r>
            <a:r>
              <a:rPr lang="tr-TR" sz="1800" dirty="0">
                <a:solidFill>
                  <a:srgbClr val="7030A0"/>
                </a:solidFill>
              </a:rPr>
              <a:t>.</a:t>
            </a:r>
          </a:p>
          <a:p>
            <a:r>
              <a:rPr lang="tr-TR" sz="2000" b="1" dirty="0">
                <a:solidFill>
                  <a:srgbClr val="7030A0"/>
                </a:solidFill>
                <a:effectLst>
                  <a:outerShdw blurRad="38100" dist="38100" dir="2700000" algn="tl">
                    <a:srgbClr val="000000">
                      <a:alpha val="43137"/>
                    </a:srgbClr>
                  </a:outerShdw>
                </a:effectLst>
              </a:rPr>
              <a:t>11-ÇOCUK DÜŞÜRTME</a:t>
            </a:r>
          </a:p>
          <a:p>
            <a:r>
              <a:rPr lang="tr-TR" sz="2000" dirty="0"/>
              <a:t>Rızası olmaksızın bir kadının çocuğunu düşürten kişi, beş yıldan on yıla kadar hapis cezası ile cezalandırılır.</a:t>
            </a:r>
          </a:p>
          <a:p>
            <a:r>
              <a:rPr lang="tr-TR" sz="1900" b="1" dirty="0">
                <a:solidFill>
                  <a:srgbClr val="7030A0"/>
                </a:solidFill>
              </a:rPr>
              <a:t>12-KISIRLAŞTIRMA</a:t>
            </a:r>
            <a:endParaRPr lang="tr-TR" sz="1900" b="1" dirty="0"/>
          </a:p>
          <a:p>
            <a:r>
              <a:rPr lang="tr-TR" sz="1900" dirty="0"/>
              <a:t>Bir erkek veya kadını rızası olmaksızın kısırlaştıran kimse, üç yıldan altı yıla kadar hapis cezası ile cezalandırılır. Fiil, kısırlaştırma işlemi yapma yetkisi olmayan bir kimse tarafından yapılırsa, ceza üçte bir oranında artırılır.</a:t>
            </a:r>
          </a:p>
          <a:p>
            <a:endParaRPr lang="tr-TR" b="1" u="sng" dirty="0">
              <a:solidFill>
                <a:srgbClr val="7030A0"/>
              </a:solidFill>
            </a:endParaRPr>
          </a:p>
        </p:txBody>
      </p:sp>
    </p:spTree>
    <p:extLst>
      <p:ext uri="{BB962C8B-B14F-4D97-AF65-F5344CB8AC3E}">
        <p14:creationId xmlns:p14="http://schemas.microsoft.com/office/powerpoint/2010/main" val="241097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332656"/>
            <a:ext cx="7239000" cy="4846320"/>
          </a:xfrm>
        </p:spPr>
        <p:txBody>
          <a:bodyPr>
            <a:normAutofit fontScale="62500" lnSpcReduction="20000"/>
          </a:bodyPr>
          <a:lstStyle/>
          <a:p>
            <a:r>
              <a:rPr lang="tr-TR" b="1" u="sng" dirty="0">
                <a:solidFill>
                  <a:srgbClr val="7030A0"/>
                </a:solidFill>
              </a:rPr>
              <a:t>Türk Ceza Kanunu</a:t>
            </a:r>
          </a:p>
          <a:p>
            <a:r>
              <a:rPr lang="tr-TR" sz="2400" b="1" dirty="0">
                <a:solidFill>
                  <a:srgbClr val="7030A0"/>
                </a:solidFill>
              </a:rPr>
              <a:t>13- CİNSEL SALDIRI</a:t>
            </a:r>
          </a:p>
          <a:p>
            <a:r>
              <a:rPr lang="tr-TR" sz="2000" dirty="0"/>
              <a:t>Cinsel davranışlarla bir kimsenin vücut dokunulmazlığını ihlâl eden kişi, mağdurun şikâyeti üzerine, beş yıldan on yıla kadar hapis cezası ile cezalandırılır. Cinsel davranışın sarkıntılık düzeyinde kalması hâlinde iki yıldan beş yıla kadar hapis cezası verilir.</a:t>
            </a:r>
          </a:p>
          <a:p>
            <a:r>
              <a:rPr lang="tr-TR" sz="2000" dirty="0"/>
              <a:t>(2) Fiilin vücuda organ veya sair bir cisim sokulması suretiyle gerçekleştirilmesi durumunda, on iki yıldan az olmamak üzere hapis cezasına hükmolunur. </a:t>
            </a:r>
            <a:r>
              <a:rPr lang="tr-TR" sz="2000" dirty="0">
                <a:solidFill>
                  <a:srgbClr val="7030A0"/>
                </a:solidFill>
              </a:rPr>
              <a:t>Bu fiilin eşe karşı işlenmesi hâlinde, soruşturma ve kovuşturmanın yapılması mağdurun şikâyetine bağlıdır</a:t>
            </a:r>
            <a:r>
              <a:rPr lang="tr-TR" sz="2000" dirty="0"/>
              <a:t>.</a:t>
            </a:r>
          </a:p>
          <a:p>
            <a:r>
              <a:rPr lang="tr-TR" sz="2000" dirty="0"/>
              <a:t>(3) Suçun;</a:t>
            </a:r>
          </a:p>
          <a:p>
            <a:r>
              <a:rPr lang="tr-TR" sz="2000" dirty="0"/>
              <a:t>a) Beden veya ruh bakımından kendisini savunamayacak durumda bulunan kişiye karşı,</a:t>
            </a:r>
          </a:p>
          <a:p>
            <a:r>
              <a:rPr lang="tr-TR" sz="2000" dirty="0"/>
              <a:t>b) Kamu görevinin, vesayet veya hizmet ilişkisinin sağladığı nüfuz kötüye kullanılmak suretiyle,</a:t>
            </a:r>
          </a:p>
          <a:p>
            <a:r>
              <a:rPr lang="tr-TR" sz="2000" dirty="0"/>
              <a:t>c) Üçüncü derece dâhil kan veya kayın hısımlığı ilişkisi içinde bulunan bir kişiye karşı ya da üvey baba, üvey ana, üvey kardeş, evlat edinen veya evlatlık tarafından,</a:t>
            </a:r>
          </a:p>
          <a:p>
            <a:r>
              <a:rPr lang="tr-TR" sz="2000" dirty="0"/>
              <a:t>d) Silahla veya birden fazla kişi tarafından birlikte,</a:t>
            </a:r>
          </a:p>
          <a:p>
            <a:r>
              <a:rPr lang="tr-TR" sz="2000" dirty="0"/>
              <a:t>e) İnsanların toplu olarak bir arada yaşama zorunluluğunda bulunduğu ortamların sağladığı kolaylıktan faydalanmak suretiyle,</a:t>
            </a:r>
          </a:p>
          <a:p>
            <a:r>
              <a:rPr lang="tr-TR" sz="2000" dirty="0"/>
              <a:t>işlenmesi hâlinde, yukarıdaki fıkralara göre verilen cezalar yarı oranında artırılır.</a:t>
            </a:r>
          </a:p>
          <a:p>
            <a:r>
              <a:rPr lang="tr-TR" sz="2000" dirty="0"/>
              <a:t>(4) Cinsel saldırı için başvurulan cebir ve şiddetin kasten yaralama suçunun ağır neticelerine neden olması hâlinde, ayrıca kasten yaralama suçuna ilişkin hükümler uygulanır.</a:t>
            </a:r>
          </a:p>
          <a:p>
            <a:r>
              <a:rPr lang="tr-TR" sz="2000" dirty="0"/>
              <a:t>(5) Suç sonucu mağdurun bitkisel hayata girmesi veya ölümü hâlinde, ağırlaştırılmış müebbet hapis cezasına hükmolunur.</a:t>
            </a:r>
          </a:p>
          <a:p>
            <a:endParaRPr lang="tr-TR" sz="2000" b="1" dirty="0">
              <a:solidFill>
                <a:srgbClr val="7030A0"/>
              </a:solidFill>
            </a:endParaRPr>
          </a:p>
        </p:txBody>
      </p:sp>
    </p:spTree>
    <p:extLst>
      <p:ext uri="{BB962C8B-B14F-4D97-AF65-F5344CB8AC3E}">
        <p14:creationId xmlns:p14="http://schemas.microsoft.com/office/powerpoint/2010/main" val="18190393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60648"/>
            <a:ext cx="7239000" cy="5976664"/>
          </a:xfrm>
        </p:spPr>
        <p:txBody>
          <a:bodyPr>
            <a:normAutofit fontScale="62500" lnSpcReduction="20000"/>
          </a:bodyPr>
          <a:lstStyle/>
          <a:p>
            <a:r>
              <a:rPr lang="tr-TR" b="1" u="sng" dirty="0">
                <a:solidFill>
                  <a:srgbClr val="7030A0"/>
                </a:solidFill>
              </a:rPr>
              <a:t>Türk Ceza Kanunu</a:t>
            </a:r>
          </a:p>
          <a:p>
            <a:r>
              <a:rPr lang="tr-TR" sz="2400" b="1" dirty="0">
                <a:solidFill>
                  <a:srgbClr val="7030A0"/>
                </a:solidFill>
              </a:rPr>
              <a:t>14-REŞİT OLMAYANLA CİNSEL İLİŞKİ</a:t>
            </a:r>
          </a:p>
          <a:p>
            <a:r>
              <a:rPr lang="tr-TR" sz="2400" dirty="0"/>
              <a:t>Cebir, tehdit ve hile olmaksızın, </a:t>
            </a:r>
            <a:r>
              <a:rPr lang="tr-TR" sz="2400" dirty="0" err="1"/>
              <a:t>onbeş</a:t>
            </a:r>
            <a:r>
              <a:rPr lang="tr-TR" sz="2400" dirty="0"/>
              <a:t> yaşını bitirmiş olan çocukla cinsel ilişkide bulunan kişi, şikayet üzerine, iki yıldan beş yıla kadar hapis cezası ile cezalandırılır.</a:t>
            </a:r>
          </a:p>
          <a:p>
            <a:r>
              <a:rPr lang="tr-TR" sz="2400" dirty="0"/>
              <a:t> </a:t>
            </a:r>
            <a:r>
              <a:rPr lang="tr-TR" sz="2400" b="1" dirty="0"/>
              <a:t>(İptal: Ana. Mah.nin 23/11/2005 tarihli ve E: 2005/103, K: 2005/89 sayılı kararı ile; Yeniden düzenleme: 18/6/2014-6545/60 </a:t>
            </a:r>
            <a:r>
              <a:rPr lang="tr-TR" sz="2400" b="1" dirty="0" err="1"/>
              <a:t>md.</a:t>
            </a:r>
            <a:r>
              <a:rPr lang="tr-TR" sz="2400" b="1" dirty="0"/>
              <a:t>)</a:t>
            </a:r>
            <a:r>
              <a:rPr lang="tr-TR" sz="2400" dirty="0"/>
              <a:t> Suçun mağdur ile arasında evlenme yasağı bulunan kişi tarafından işlenmesi hâlinde, şikâyet aranmaksızın, on yıldan on beş yıla kadar hapis cezasına hükmolunur.</a:t>
            </a:r>
            <a:endParaRPr lang="tr-TR" sz="2400" baseline="30000" dirty="0"/>
          </a:p>
          <a:p>
            <a:r>
              <a:rPr lang="tr-TR" sz="2400" b="1" dirty="0">
                <a:solidFill>
                  <a:srgbClr val="7030A0"/>
                </a:solidFill>
              </a:rPr>
              <a:t>15- CİNSEL TACİZ</a:t>
            </a:r>
          </a:p>
          <a:p>
            <a:r>
              <a:rPr lang="tr-TR" sz="2400" dirty="0"/>
              <a:t>(1)Bir kimseyi cinsel amaçlı olarak taciz eden kişi hakkında, mağdurun şikayeti üzerine, üç aydan iki yıla kadar hapis cezasına veya adlî para cezasına fiilin çocuğa karşı işlenmesi hâlinde altı aydan üç yıla kadar hapis cezasına hükmolunur.</a:t>
            </a:r>
            <a:r>
              <a:rPr lang="tr-TR" sz="2400" baseline="30000" dirty="0"/>
              <a:t>[41]</a:t>
            </a:r>
            <a:endParaRPr lang="tr-TR" sz="2400" dirty="0"/>
          </a:p>
          <a:p>
            <a:r>
              <a:rPr lang="tr-TR" sz="2400" dirty="0"/>
              <a:t>(2) </a:t>
            </a:r>
            <a:r>
              <a:rPr lang="tr-TR" sz="2400" b="1" dirty="0"/>
              <a:t>(Değişik: 18/6/2014-6545/61 </a:t>
            </a:r>
            <a:r>
              <a:rPr lang="tr-TR" sz="2400" b="1" dirty="0" err="1"/>
              <a:t>md.</a:t>
            </a:r>
            <a:r>
              <a:rPr lang="tr-TR" sz="2400" b="1" dirty="0"/>
              <a:t>)</a:t>
            </a:r>
            <a:r>
              <a:rPr lang="tr-TR" sz="2400" dirty="0"/>
              <a:t> Suçun;</a:t>
            </a:r>
          </a:p>
          <a:p>
            <a:r>
              <a:rPr lang="tr-TR" sz="2400" dirty="0"/>
              <a:t>a) Kamu görevinin veya hizmet ilişkisinin ya da aile içi ilişkinin sağladığı kolaylıktan faydalanmak suretiyle,</a:t>
            </a:r>
          </a:p>
          <a:p>
            <a:r>
              <a:rPr lang="tr-TR" sz="2400" dirty="0"/>
              <a:t>b) Vasi, eğitici, öğretici, bakıcı, koruyucu aile veya sağlık hizmeti veren ya da koruma, bakım veya gözetim yükümlülüğü bulunan kişiler tarafından,</a:t>
            </a:r>
          </a:p>
          <a:p>
            <a:r>
              <a:rPr lang="tr-TR" sz="2400" dirty="0"/>
              <a:t>c) Aynı işyerinde çalışmanın sağladığı kolaylıktan faydalanmak suretiyle,</a:t>
            </a:r>
          </a:p>
          <a:p>
            <a:r>
              <a:rPr lang="tr-TR" sz="2400" dirty="0"/>
              <a:t>d) Posta veya elektronik haberleşme araçlarının sağladığı kolaylıktan faydalanmak suretiyle,</a:t>
            </a:r>
          </a:p>
          <a:p>
            <a:r>
              <a:rPr lang="tr-TR" sz="2400" dirty="0"/>
              <a:t>e) Teşhir suretiyle,</a:t>
            </a:r>
          </a:p>
          <a:p>
            <a:r>
              <a:rPr lang="tr-TR" sz="2400" dirty="0"/>
              <a:t>işlenmesi hâlinde yukarıdaki fıkraya göre verilecek ceza yarı oranında artırılır. Bu fiil nedeniyle mağdur; işi bırakmak, okuldan veya ailesinden ayrılmak zorunda kalmış ise verilecek ceza bir yıldan az olamaz.</a:t>
            </a:r>
          </a:p>
          <a:p>
            <a:endParaRPr lang="tr-TR" sz="2000" b="1" dirty="0">
              <a:solidFill>
                <a:srgbClr val="7030A0"/>
              </a:solidFill>
            </a:endParaRPr>
          </a:p>
        </p:txBody>
      </p:sp>
    </p:spTree>
    <p:extLst>
      <p:ext uri="{BB962C8B-B14F-4D97-AF65-F5344CB8AC3E}">
        <p14:creationId xmlns:p14="http://schemas.microsoft.com/office/powerpoint/2010/main" val="3461207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332656"/>
            <a:ext cx="7239000" cy="4846320"/>
          </a:xfrm>
        </p:spPr>
        <p:txBody>
          <a:bodyPr>
            <a:normAutofit fontScale="92500" lnSpcReduction="20000"/>
          </a:bodyPr>
          <a:lstStyle/>
          <a:p>
            <a:r>
              <a:rPr lang="tr-TR" b="1" u="sng" dirty="0">
                <a:solidFill>
                  <a:srgbClr val="7030A0"/>
                </a:solidFill>
              </a:rPr>
              <a:t>Türk Ceza Kanunu</a:t>
            </a:r>
          </a:p>
          <a:p>
            <a:r>
              <a:rPr lang="tr-TR" dirty="0"/>
              <a:t> </a:t>
            </a:r>
            <a:r>
              <a:rPr lang="tr-TR" sz="2000" b="1" dirty="0">
                <a:solidFill>
                  <a:srgbClr val="7030A0"/>
                </a:solidFill>
              </a:rPr>
              <a:t>16-TEHDİT</a:t>
            </a:r>
          </a:p>
          <a:p>
            <a:r>
              <a:rPr lang="tr-TR" sz="1800" dirty="0"/>
              <a:t>Bir başkasını, kendisinin veya yakınının hayatına, vücut veya cinsel dokunulmazlığına yönelik bir saldırı gerçekleştireceğinden bahisle tehdit eden kişi, altı aydan iki yıla kadar hapis cezası ile cezalandırılır. </a:t>
            </a:r>
            <a:r>
              <a:rPr lang="tr-TR" sz="1800" b="1" dirty="0"/>
              <a:t>(Ek cümle:12/5/2022-7406/6 </a:t>
            </a:r>
            <a:r>
              <a:rPr lang="tr-TR" sz="1800" b="1" dirty="0" err="1"/>
              <a:t>md.</a:t>
            </a:r>
            <a:r>
              <a:rPr lang="tr-TR" sz="1800" b="1" dirty="0"/>
              <a:t>)</a:t>
            </a:r>
            <a:r>
              <a:rPr lang="tr-TR" sz="1800" dirty="0"/>
              <a:t> </a:t>
            </a:r>
            <a:r>
              <a:rPr lang="tr-TR" sz="1800" b="1" u="sng" dirty="0">
                <a:solidFill>
                  <a:srgbClr val="7030A0"/>
                </a:solidFill>
              </a:rPr>
              <a:t>Bu suçun kadına karşı işlenmesi hâlinde cezanın alt sınırı dokuz aydan az olamaz.*</a:t>
            </a:r>
          </a:p>
          <a:p>
            <a:r>
              <a:rPr lang="tr-TR" sz="1800" b="1" u="sng" dirty="0">
                <a:solidFill>
                  <a:srgbClr val="7030A0"/>
                </a:solidFill>
              </a:rPr>
              <a:t>2022 yılında yapılan değişiklikle suçun kadına karşı işlenmesi halinde cezanın alt sınırı arttırılmıştır.</a:t>
            </a:r>
          </a:p>
          <a:p>
            <a:pPr marL="0" indent="0">
              <a:buNone/>
            </a:pPr>
            <a:endParaRPr lang="tr-TR" sz="1800" b="1" u="sng" dirty="0">
              <a:solidFill>
                <a:srgbClr val="7030A0"/>
              </a:solidFill>
            </a:endParaRPr>
          </a:p>
          <a:p>
            <a:r>
              <a:rPr lang="tr-TR" sz="1800" b="1" dirty="0">
                <a:solidFill>
                  <a:srgbClr val="7030A0"/>
                </a:solidFill>
              </a:rPr>
              <a:t>17- KİŞİYİ HÜRRİYETİNDEN YOKSUN KILMA</a:t>
            </a:r>
          </a:p>
          <a:p>
            <a:r>
              <a:rPr lang="tr-TR" sz="1800" dirty="0"/>
              <a:t>Bir kimseyi hukuka aykırı olarak bir yere gitmek veya bir yerde kalmak hürriyetinden yoksun bırakan kişiye, bir yıldan beş yıla kadar hapis cezası verilir. Bu suçun; Üstsoy, altsoy veya </a:t>
            </a:r>
            <a:r>
              <a:rPr lang="tr-TR" sz="1800" b="1" u="sng" dirty="0">
                <a:solidFill>
                  <a:srgbClr val="7030A0"/>
                </a:solidFill>
              </a:rPr>
              <a:t>eşe ya da </a:t>
            </a:r>
            <a:r>
              <a:rPr lang="tr-TR" sz="1800" u="sng" dirty="0">
                <a:solidFill>
                  <a:srgbClr val="7030A0"/>
                </a:solidFill>
              </a:rPr>
              <a:t>boşandığı eşe karşı,*</a:t>
            </a:r>
            <a:r>
              <a:rPr lang="tr-TR" sz="1800" dirty="0"/>
              <a:t> İşlenmesi halinde, yukarıdaki fıkralara göre verilecek ceza bir kat artırılır.</a:t>
            </a:r>
          </a:p>
          <a:p>
            <a:r>
              <a:rPr lang="tr-TR" sz="1800" b="1" u="sng" dirty="0">
                <a:solidFill>
                  <a:srgbClr val="7030A0"/>
                </a:solidFill>
              </a:rPr>
              <a:t>Daha önce «eşe» şeklinde olan ifade,2021 yılında yapılan değişiklikle eşe ya da boşandığı eşe şeklinde değiştirilmiştir.</a:t>
            </a:r>
          </a:p>
          <a:p>
            <a:endParaRPr lang="tr-TR" sz="1800" b="1" u="sng" dirty="0">
              <a:solidFill>
                <a:srgbClr val="7030A0"/>
              </a:solidFill>
            </a:endParaRPr>
          </a:p>
        </p:txBody>
      </p:sp>
    </p:spTree>
    <p:extLst>
      <p:ext uri="{BB962C8B-B14F-4D97-AF65-F5344CB8AC3E}">
        <p14:creationId xmlns:p14="http://schemas.microsoft.com/office/powerpoint/2010/main" val="1345602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404664"/>
            <a:ext cx="7239000" cy="4846320"/>
          </a:xfrm>
        </p:spPr>
        <p:txBody>
          <a:bodyPr/>
          <a:lstStyle/>
          <a:p>
            <a:r>
              <a:rPr lang="tr-TR" b="1" u="sng" dirty="0">
                <a:solidFill>
                  <a:srgbClr val="7030A0"/>
                </a:solidFill>
              </a:rPr>
              <a:t>Türk Ceza Kanunu</a:t>
            </a:r>
          </a:p>
          <a:p>
            <a:r>
              <a:rPr lang="tr-TR" sz="1800" b="1" dirty="0">
                <a:solidFill>
                  <a:srgbClr val="7030A0"/>
                </a:solidFill>
              </a:rPr>
              <a:t>17-FUHUŞ</a:t>
            </a:r>
          </a:p>
          <a:p>
            <a:r>
              <a:rPr lang="tr-TR" sz="1800" dirty="0"/>
              <a:t>Bir kimseyi fuhşa teşvik eden, bunun yolunu kolaylaştıran ya da fuhuş için aracılık eden veya yer temin eden kişi, iki yıldan dört yıla kadar hapis ve </a:t>
            </a:r>
            <a:r>
              <a:rPr lang="tr-TR" sz="1800" dirty="0" err="1"/>
              <a:t>üçbin</a:t>
            </a:r>
            <a:r>
              <a:rPr lang="tr-TR" sz="1800" dirty="0"/>
              <a:t> güne kadar adlî para cezası ile cezalandırılır.</a:t>
            </a:r>
          </a:p>
          <a:p>
            <a:r>
              <a:rPr lang="tr-TR" sz="1800" dirty="0"/>
              <a:t>Yukarıdaki fıkralarda tanımlanan suçların </a:t>
            </a:r>
            <a:r>
              <a:rPr lang="tr-TR" sz="1800" dirty="0">
                <a:solidFill>
                  <a:srgbClr val="7030A0"/>
                </a:solidFill>
              </a:rPr>
              <a:t>eş, üstsoy, kayın üstsoy, kardeş, evlat edinen, vasi, eğitici, öğretici, bakıcı, koruma ve gözetim yükümlülüğü bulunan diğer kişiler tarafından ya da kamu görevi veya hizmet ilişkisinin sağladığı nüfuz kötüye kullanılmak suretiyle işlenmesi halinde</a:t>
            </a:r>
            <a:r>
              <a:rPr lang="tr-TR" sz="1800" dirty="0"/>
              <a:t>, verilecek ceza yarı oranında artırılır.</a:t>
            </a:r>
            <a:endParaRPr lang="tr-TR" sz="1800" b="1" u="sng" dirty="0">
              <a:solidFill>
                <a:srgbClr val="7030A0"/>
              </a:solidFill>
            </a:endParaRPr>
          </a:p>
        </p:txBody>
      </p:sp>
    </p:spTree>
    <p:extLst>
      <p:ext uri="{BB962C8B-B14F-4D97-AF65-F5344CB8AC3E}">
        <p14:creationId xmlns:p14="http://schemas.microsoft.com/office/powerpoint/2010/main" val="1807413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332656"/>
            <a:ext cx="7239000" cy="6264696"/>
          </a:xfrm>
        </p:spPr>
        <p:txBody>
          <a:bodyPr>
            <a:normAutofit fontScale="32500" lnSpcReduction="20000"/>
          </a:bodyPr>
          <a:lstStyle/>
          <a:p>
            <a:r>
              <a:rPr lang="tr-TR" sz="3600" b="1" u="sng" dirty="0">
                <a:solidFill>
                  <a:srgbClr val="7030A0"/>
                </a:solidFill>
              </a:rPr>
              <a:t>Türk Ceza Kanunu</a:t>
            </a:r>
          </a:p>
          <a:p>
            <a:r>
              <a:rPr lang="tr-TR" sz="4600" b="1" dirty="0">
                <a:solidFill>
                  <a:srgbClr val="7030A0"/>
                </a:solidFill>
              </a:rPr>
              <a:t>18-ISRARLI TAKİP SUÇU </a:t>
            </a:r>
          </a:p>
          <a:p>
            <a:r>
              <a:rPr lang="tr-TR" sz="4600" b="1" dirty="0">
                <a:solidFill>
                  <a:srgbClr val="7030A0"/>
                </a:solidFill>
              </a:rPr>
              <a:t>7406 sayılı kanunla birlikte Türk Ceza Kanunu’na “Israrlı Takip Suçu” yeni bir suç tipi olarak getirilmiştir. Değişiklikle gelen madde aşağıdaki gibidir:</a:t>
            </a:r>
          </a:p>
          <a:p>
            <a:r>
              <a:rPr lang="tr-TR" sz="4600" b="1" i="1" dirty="0">
                <a:solidFill>
                  <a:srgbClr val="7030A0"/>
                </a:solidFill>
              </a:rPr>
              <a:t>“Israrlı takip</a:t>
            </a:r>
            <a:endParaRPr lang="tr-TR" sz="4600" b="1" dirty="0">
              <a:solidFill>
                <a:srgbClr val="7030A0"/>
              </a:solidFill>
            </a:endParaRPr>
          </a:p>
          <a:p>
            <a:r>
              <a:rPr lang="tr-TR" sz="4600" b="1" dirty="0"/>
              <a:t>MADDE 123/A- (Ek: 12/5/2022-7406/8 </a:t>
            </a:r>
            <a:r>
              <a:rPr lang="tr-TR" sz="4600" b="1" dirty="0" err="1"/>
              <a:t>md.</a:t>
            </a:r>
            <a:r>
              <a:rPr lang="tr-TR" sz="4600" b="1" dirty="0"/>
              <a:t>)</a:t>
            </a:r>
            <a:endParaRPr lang="tr-TR" sz="4600" dirty="0"/>
          </a:p>
          <a:p>
            <a:r>
              <a:rPr lang="tr-TR" sz="4600" dirty="0"/>
              <a:t>(1) Israrlı bir şekilde; </a:t>
            </a:r>
            <a:r>
              <a:rPr lang="tr-TR" sz="4600" dirty="0" err="1"/>
              <a:t>fiziken</a:t>
            </a:r>
            <a:r>
              <a:rPr lang="tr-TR" sz="4600" dirty="0"/>
              <a:t> takip etmek ya da haberleşme ve iletişim araçlarını, bilişim sistemlerini veya üçüncü kişileri kullanarak temas kurmaya çalışmak suretiyle bir kimse üzerinde ciddi bir huzursuzluk oluşmasına ya da kendisinin veya yakınlarından birinin güvenliğinden endişe duymasına neden olan faile altı aydan iki yıla kadar hapis cezası verilir.</a:t>
            </a:r>
          </a:p>
          <a:p>
            <a:r>
              <a:rPr lang="tr-TR" sz="4600" dirty="0"/>
              <a:t>(2) Suçun;</a:t>
            </a:r>
          </a:p>
          <a:p>
            <a:r>
              <a:rPr lang="tr-TR" sz="4600" dirty="0"/>
              <a:t>a) </a:t>
            </a:r>
            <a:r>
              <a:rPr lang="tr-TR" sz="4600" dirty="0">
                <a:solidFill>
                  <a:srgbClr val="7030A0"/>
                </a:solidFill>
              </a:rPr>
              <a:t>Çocuğa ya da ayrılık kararı verilen veya boşandığı eşe karşı işlenmesi</a:t>
            </a:r>
            <a:r>
              <a:rPr lang="tr-TR" sz="4600" dirty="0"/>
              <a:t>,</a:t>
            </a:r>
          </a:p>
          <a:p>
            <a:r>
              <a:rPr lang="tr-TR" sz="4600" dirty="0"/>
              <a:t>b) Mağdurun okulunu, iş yerini, konutunu değiştirmesine ya da okulunu veya işini bırakmasına neden olması,</a:t>
            </a:r>
          </a:p>
          <a:p>
            <a:r>
              <a:rPr lang="tr-TR" sz="4600" dirty="0"/>
              <a:t>c) Hakkında uzaklaştırma ya da konuta, okula veya iş yerine yaklaşmama tedbirine karar verilen fail tarafından işlenmesi</a:t>
            </a:r>
          </a:p>
          <a:p>
            <a:r>
              <a:rPr lang="tr-TR" sz="4600" dirty="0"/>
              <a:t>hâlinde faile bir yıldan üç yıla kadar hapis cezası verilir.</a:t>
            </a:r>
          </a:p>
          <a:p>
            <a:r>
              <a:rPr lang="tr-TR" sz="4600" dirty="0"/>
              <a:t>(3) Bu maddede düzenlenen suçun soruşturulması ve kovuşturulması şikâyete bağlıdır.”</a:t>
            </a:r>
          </a:p>
          <a:p>
            <a:r>
              <a:rPr lang="tr-TR" sz="4600" b="1" dirty="0">
                <a:solidFill>
                  <a:srgbClr val="7030A0"/>
                </a:solidFill>
              </a:rPr>
              <a:t>CMK m. 253/3’te “Soruşturulması ve kovuşturulması şikâyete bağlı olsa bile, cinsel dokunulmazlığa karşı suçlarda, uzlaştırma yoluna gidilemez” cümlesi yerine “Soruşturulması ve kovuşturulması şikâyete bağlı olsa bile, cinsel dokunulmazlığa karşı suçlarda </a:t>
            </a:r>
            <a:r>
              <a:rPr lang="tr-TR" sz="4600" b="1" u="sng" dirty="0">
                <a:solidFill>
                  <a:srgbClr val="7030A0"/>
                </a:solidFill>
              </a:rPr>
              <a:t>ve ısrarlı takip suçunda (madde 123/A), </a:t>
            </a:r>
            <a:r>
              <a:rPr lang="tr-TR" sz="4600" b="1" dirty="0">
                <a:solidFill>
                  <a:srgbClr val="7030A0"/>
                </a:solidFill>
              </a:rPr>
              <a:t>uzlaştırma yoluna gidilemez” cümlesi getirilerek yeni düzenlenen ısrarlı takip suçu da uzlaştırma kapsamından çıkarılmıştır.</a:t>
            </a:r>
          </a:p>
        </p:txBody>
      </p:sp>
    </p:spTree>
    <p:extLst>
      <p:ext uri="{BB962C8B-B14F-4D97-AF65-F5344CB8AC3E}">
        <p14:creationId xmlns:p14="http://schemas.microsoft.com/office/powerpoint/2010/main" val="2729642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39000" cy="732696"/>
          </a:xfrm>
        </p:spPr>
        <p:txBody>
          <a:bodyPr/>
          <a:lstStyle/>
          <a:p>
            <a:r>
              <a:rPr lang="tr-TR" dirty="0"/>
              <a:t>		</a:t>
            </a:r>
            <a:r>
              <a:rPr lang="tr-TR" dirty="0">
                <a:solidFill>
                  <a:schemeClr val="accent5">
                    <a:lumMod val="50000"/>
                  </a:schemeClr>
                </a:solidFill>
              </a:rPr>
              <a:t>YASAL MEVZUAT</a:t>
            </a:r>
          </a:p>
        </p:txBody>
      </p:sp>
      <p:sp>
        <p:nvSpPr>
          <p:cNvPr id="3" name="İçerik Yer Tutucusu 2"/>
          <p:cNvSpPr>
            <a:spLocks noGrp="1"/>
          </p:cNvSpPr>
          <p:nvPr>
            <p:ph idx="1"/>
          </p:nvPr>
        </p:nvSpPr>
        <p:spPr>
          <a:xfrm>
            <a:off x="395536" y="1268760"/>
            <a:ext cx="7416824" cy="4846320"/>
          </a:xfrm>
        </p:spPr>
        <p:txBody>
          <a:bodyPr/>
          <a:lstStyle/>
          <a:p>
            <a:pPr>
              <a:lnSpc>
                <a:spcPct val="150000"/>
              </a:lnSpc>
              <a:spcBef>
                <a:spcPct val="0"/>
              </a:spcBef>
              <a:buClr>
                <a:srgbClr val="000000"/>
              </a:buClr>
              <a:buFont typeface="Wingdings" panose="05000000000000000000" pitchFamily="2" charset="2"/>
              <a:buChar char="Ø"/>
            </a:pPr>
            <a:r>
              <a:rPr lang="tr-TR" altLang="tr-TR" sz="2800" dirty="0">
                <a:solidFill>
                  <a:srgbClr val="000000"/>
                </a:solidFill>
                <a:latin typeface="Garamond" panose="02020404030301010803" pitchFamily="18" charset="0"/>
              </a:rPr>
              <a:t>T.C. Anayasası</a:t>
            </a:r>
          </a:p>
          <a:p>
            <a:pPr>
              <a:lnSpc>
                <a:spcPct val="150000"/>
              </a:lnSpc>
              <a:spcBef>
                <a:spcPct val="0"/>
              </a:spcBef>
              <a:buClr>
                <a:srgbClr val="000000"/>
              </a:buClr>
              <a:buFont typeface="Wingdings" panose="05000000000000000000" pitchFamily="2" charset="2"/>
              <a:buChar char="Ø"/>
            </a:pPr>
            <a:r>
              <a:rPr lang="tr-TR" altLang="tr-TR" sz="2800" dirty="0">
                <a:solidFill>
                  <a:srgbClr val="000000"/>
                </a:solidFill>
                <a:latin typeface="Garamond" panose="02020404030301010803" pitchFamily="18" charset="0"/>
              </a:rPr>
              <a:t>Türk Medeni Kanunu</a:t>
            </a:r>
          </a:p>
          <a:p>
            <a:pPr>
              <a:lnSpc>
                <a:spcPct val="150000"/>
              </a:lnSpc>
              <a:spcBef>
                <a:spcPct val="0"/>
              </a:spcBef>
              <a:buClr>
                <a:srgbClr val="000000"/>
              </a:buClr>
              <a:buFont typeface="Wingdings" panose="05000000000000000000" pitchFamily="2" charset="2"/>
              <a:buChar char="Ø"/>
            </a:pPr>
            <a:r>
              <a:rPr lang="tr-TR" altLang="tr-TR" sz="2800" dirty="0">
                <a:solidFill>
                  <a:srgbClr val="000000"/>
                </a:solidFill>
                <a:latin typeface="Garamond" panose="02020404030301010803" pitchFamily="18" charset="0"/>
              </a:rPr>
              <a:t>Çocuk Koruma Kanunu</a:t>
            </a:r>
          </a:p>
          <a:p>
            <a:pPr>
              <a:lnSpc>
                <a:spcPct val="150000"/>
              </a:lnSpc>
              <a:spcBef>
                <a:spcPct val="0"/>
              </a:spcBef>
              <a:buClr>
                <a:srgbClr val="000000"/>
              </a:buClr>
              <a:buFont typeface="Wingdings" panose="05000000000000000000" pitchFamily="2" charset="2"/>
              <a:buChar char="Ø"/>
            </a:pPr>
            <a:r>
              <a:rPr lang="tr-TR" altLang="tr-TR" sz="2800" dirty="0">
                <a:solidFill>
                  <a:srgbClr val="000000"/>
                </a:solidFill>
                <a:latin typeface="Garamond" panose="02020404030301010803" pitchFamily="18" charset="0"/>
              </a:rPr>
              <a:t>İş Kanunu </a:t>
            </a:r>
          </a:p>
          <a:p>
            <a:pPr>
              <a:lnSpc>
                <a:spcPct val="150000"/>
              </a:lnSpc>
              <a:spcBef>
                <a:spcPct val="0"/>
              </a:spcBef>
              <a:buClr>
                <a:srgbClr val="000000"/>
              </a:buClr>
              <a:buFont typeface="Wingdings" panose="05000000000000000000" pitchFamily="2" charset="2"/>
              <a:buChar char="Ø"/>
            </a:pPr>
            <a:r>
              <a:rPr lang="tr-TR" altLang="tr-TR" sz="2800" dirty="0">
                <a:solidFill>
                  <a:srgbClr val="000000"/>
                </a:solidFill>
                <a:latin typeface="Garamond" panose="02020404030301010803" pitchFamily="18" charset="0"/>
              </a:rPr>
              <a:t>Türk Ceza Kanunu</a:t>
            </a:r>
          </a:p>
          <a:p>
            <a:pPr>
              <a:lnSpc>
                <a:spcPct val="150000"/>
              </a:lnSpc>
              <a:spcBef>
                <a:spcPct val="0"/>
              </a:spcBef>
              <a:buClr>
                <a:srgbClr val="000000"/>
              </a:buClr>
              <a:buFont typeface="Wingdings" panose="05000000000000000000" pitchFamily="2" charset="2"/>
              <a:buChar char="Ø"/>
            </a:pPr>
            <a:r>
              <a:rPr lang="tr-TR" altLang="tr-TR" sz="2800" dirty="0">
                <a:solidFill>
                  <a:srgbClr val="000000"/>
                </a:solidFill>
                <a:latin typeface="Garamond" panose="02020404030301010803" pitchFamily="18" charset="0"/>
              </a:rPr>
              <a:t>Ailenin Korunması ve Kadına Karşı Şiddetin Önlenmesine Dair Kanun</a:t>
            </a:r>
          </a:p>
          <a:p>
            <a:endParaRPr lang="tr-TR" dirty="0"/>
          </a:p>
        </p:txBody>
      </p:sp>
    </p:spTree>
    <p:extLst>
      <p:ext uri="{BB962C8B-B14F-4D97-AF65-F5344CB8AC3E}">
        <p14:creationId xmlns:p14="http://schemas.microsoft.com/office/powerpoint/2010/main" val="1851772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332656"/>
            <a:ext cx="7239000" cy="5835048"/>
          </a:xfrm>
        </p:spPr>
        <p:txBody>
          <a:bodyPr>
            <a:normAutofit/>
          </a:bodyPr>
          <a:lstStyle/>
          <a:p>
            <a:r>
              <a:rPr lang="tr-TR" b="1" dirty="0">
                <a:solidFill>
                  <a:srgbClr val="7030A0"/>
                </a:solidFill>
              </a:rPr>
              <a:t>CEZA MUHAKEMESİ KANUNU’NDA YAPILAN ÖNEMLİ DEĞİŞİKLİKLER</a:t>
            </a:r>
            <a:endParaRPr lang="tr-TR" dirty="0">
              <a:solidFill>
                <a:srgbClr val="7030A0"/>
              </a:solidFill>
            </a:endParaRPr>
          </a:p>
          <a:p>
            <a:r>
              <a:rPr lang="tr-TR" dirty="0">
                <a:solidFill>
                  <a:srgbClr val="7030A0"/>
                </a:solidFill>
              </a:rPr>
              <a:t>Tutuklama nedenlerine </a:t>
            </a:r>
            <a:r>
              <a:rPr lang="tr-TR" dirty="0"/>
              <a:t>mevcut nedenlere ek olarak; “kasten yaralama suçunun beden veya ruh bakımından kendisini savunamayacak durumda bulunan kişiye karşı veya silahla veya canavarca hisle veya </a:t>
            </a:r>
            <a:r>
              <a:rPr lang="tr-TR" b="1" dirty="0"/>
              <a:t>kadına karşı</a:t>
            </a:r>
            <a:r>
              <a:rPr lang="tr-TR" dirty="0"/>
              <a:t> veya </a:t>
            </a:r>
            <a:r>
              <a:rPr lang="tr-TR" b="1" dirty="0"/>
              <a:t>sağlık kurum ve kuruluşlarında görev yapan personele karşı görevleri sırasında</a:t>
            </a:r>
            <a:r>
              <a:rPr lang="tr-TR" dirty="0"/>
              <a:t> veya görevleri dolayısıyla işlendiği hususunda somut delillere dayanan kuvvetli şüphe sebeplerinin varlığı halinde,” nedenleri getirilmiştir.</a:t>
            </a:r>
          </a:p>
          <a:p>
            <a:endParaRPr lang="tr-TR" dirty="0"/>
          </a:p>
        </p:txBody>
      </p:sp>
    </p:spTree>
    <p:extLst>
      <p:ext uri="{BB962C8B-B14F-4D97-AF65-F5344CB8AC3E}">
        <p14:creationId xmlns:p14="http://schemas.microsoft.com/office/powerpoint/2010/main" val="19088070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683569" y="10380"/>
            <a:ext cx="7056784" cy="1906452"/>
          </a:xfrm>
        </p:spPr>
        <p:txBody>
          <a:bodyPr>
            <a:normAutofit fontScale="90000"/>
          </a:bodyPr>
          <a:lstStyle/>
          <a:p>
            <a:br>
              <a:rPr lang="tr-TR" dirty="0"/>
            </a:br>
            <a:br>
              <a:rPr lang="tr-TR" dirty="0"/>
            </a:br>
            <a:br>
              <a:rPr lang="tr-TR" dirty="0"/>
            </a:br>
            <a:br>
              <a:rPr lang="tr-TR" dirty="0"/>
            </a:br>
            <a:br>
              <a:rPr lang="tr-TR" dirty="0"/>
            </a:br>
            <a:br>
              <a:rPr lang="tr-TR" b="1" dirty="0">
                <a:solidFill>
                  <a:srgbClr val="7030A0"/>
                </a:solidFill>
              </a:rPr>
            </a:br>
            <a:r>
              <a:rPr lang="tr-TR" b="1" dirty="0">
                <a:solidFill>
                  <a:srgbClr val="7030A0"/>
                </a:solidFill>
              </a:rPr>
              <a:t>6284 sayılı Ailenin Korunması ve Kadına Karşı Şiddetin Önlenmesine Dair Kanun</a:t>
            </a:r>
          </a:p>
        </p:txBody>
      </p:sp>
      <p:sp>
        <p:nvSpPr>
          <p:cNvPr id="2" name="İçerik Yer Tutucusu 1"/>
          <p:cNvSpPr>
            <a:spLocks noGrp="1"/>
          </p:cNvSpPr>
          <p:nvPr>
            <p:ph idx="1"/>
          </p:nvPr>
        </p:nvSpPr>
        <p:spPr>
          <a:xfrm>
            <a:off x="539552" y="1988840"/>
            <a:ext cx="7704856" cy="4032448"/>
          </a:xfrm>
        </p:spPr>
        <p:txBody>
          <a:bodyPr>
            <a:normAutofit/>
          </a:bodyPr>
          <a:lstStyle/>
          <a:p>
            <a:endParaRPr lang="tr-TR" dirty="0"/>
          </a:p>
          <a:p>
            <a:r>
              <a:rPr lang="tr-TR" b="1" dirty="0">
                <a:solidFill>
                  <a:srgbClr val="7030A0"/>
                </a:solidFill>
              </a:rPr>
              <a:t>YASANIN AMACI; </a:t>
            </a:r>
            <a:r>
              <a:rPr lang="tr-TR" dirty="0"/>
              <a:t>şiddete uğrayan veya şiddete uğrama tehlikesi bulunan kadınların, çocukların, aile bireylerinin ve tek taraflı ısrarlı takip mağduru olan kişilerin korunması ve bu kişilere yönelik şiddetin önlenmesi amacıyla alınacak tedbirlere ilişkin usul ve esasları düzenlemektir.(m.1)</a:t>
            </a:r>
          </a:p>
          <a:p>
            <a:pPr marL="0" indent="0">
              <a:buNone/>
            </a:pPr>
            <a:r>
              <a:rPr lang="tr-TR" dirty="0"/>
              <a:t>.</a:t>
            </a:r>
          </a:p>
        </p:txBody>
      </p:sp>
    </p:spTree>
    <p:extLst>
      <p:ext uri="{BB962C8B-B14F-4D97-AF65-F5344CB8AC3E}">
        <p14:creationId xmlns:p14="http://schemas.microsoft.com/office/powerpoint/2010/main" val="4097776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62074"/>
          </a:xfrm>
        </p:spPr>
        <p:txBody>
          <a:bodyPr>
            <a:normAutofit fontScale="90000"/>
          </a:bodyPr>
          <a:lstStyle/>
          <a:p>
            <a:r>
              <a:rPr lang="tr-TR" b="1" dirty="0">
                <a:solidFill>
                  <a:srgbClr val="7030A0"/>
                </a:solidFill>
              </a:rPr>
              <a:t>Kadına yönelik şiddet:</a:t>
            </a:r>
          </a:p>
        </p:txBody>
      </p:sp>
      <p:sp>
        <p:nvSpPr>
          <p:cNvPr id="3" name="İçerik Yer Tutucusu 2"/>
          <p:cNvSpPr>
            <a:spLocks noGrp="1"/>
          </p:cNvSpPr>
          <p:nvPr>
            <p:ph idx="1"/>
          </p:nvPr>
        </p:nvSpPr>
        <p:spPr>
          <a:xfrm>
            <a:off x="457200" y="1052736"/>
            <a:ext cx="7467600" cy="5421216"/>
          </a:xfrm>
        </p:spPr>
        <p:txBody>
          <a:bodyPr>
            <a:normAutofit fontScale="92500"/>
          </a:bodyPr>
          <a:lstStyle/>
          <a:p>
            <a:r>
              <a:rPr lang="tr-TR" dirty="0"/>
              <a:t>Kadınlara, yalnızca kadın oldukları için uygulanan veya kadınları etkileyen cinsiyete dayalı bir ayrımcılık ile kadının insan hakları ihlaline yol açan ve bu Kanunda şiddet olarak tanımlanan her türlü tutum ve davranışı ifade eder. (m.2)</a:t>
            </a:r>
          </a:p>
          <a:p>
            <a:r>
              <a:rPr lang="tr-TR" dirty="0">
                <a:solidFill>
                  <a:srgbClr val="7030A0"/>
                </a:solidFill>
              </a:rPr>
              <a:t>Şiddet Neyi İfade Etmektedir? </a:t>
            </a:r>
          </a:p>
          <a:p>
            <a:pPr marL="0" indent="0">
              <a:buNone/>
            </a:pPr>
            <a:r>
              <a:rPr lang="tr-TR" dirty="0"/>
              <a:t>* Kişinin</a:t>
            </a:r>
            <a:r>
              <a:rPr lang="tr-TR" b="1" dirty="0"/>
              <a:t>, fiziksel, cinsel, psikolojik veya ekonomik </a:t>
            </a:r>
            <a:r>
              <a:rPr lang="tr-TR" dirty="0"/>
              <a:t>açıdan zarar görmesiyle veya acı çekmesiyle sonuçlanan veya sonuçlanması muhtemel hareketleri, buna yönelik tehdit ve baskıyı ya da özgürlüğün keyfî engellenmesini de içeren, toplumsal, kamusal veya özel alanda meydana gelen </a:t>
            </a:r>
            <a:r>
              <a:rPr lang="tr-TR" b="1" dirty="0"/>
              <a:t>fiziksel, cinsel, psikolojik, sözlü veya ekonomik her türlü tutum ve davranışı. (m.2)</a:t>
            </a:r>
          </a:p>
        </p:txBody>
      </p:sp>
    </p:spTree>
    <p:extLst>
      <p:ext uri="{BB962C8B-B14F-4D97-AF65-F5344CB8AC3E}">
        <p14:creationId xmlns:p14="http://schemas.microsoft.com/office/powerpoint/2010/main" val="27920127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ln>
            <a:solidFill>
              <a:schemeClr val="accent1"/>
            </a:solidFill>
          </a:ln>
        </p:spPr>
        <p:txBody>
          <a:bodyPr>
            <a:normAutofit fontScale="90000"/>
          </a:bodyPr>
          <a:lstStyle/>
          <a:p>
            <a:r>
              <a:rPr lang="tr-TR" dirty="0">
                <a:solidFill>
                  <a:schemeClr val="accent5">
                    <a:lumMod val="50000"/>
                  </a:schemeClr>
                </a:solidFill>
                <a:latin typeface="Arial" pitchFamily="34" charset="0"/>
                <a:cs typeface="Arial" pitchFamily="34" charset="0"/>
              </a:rPr>
              <a:t>İhbar ve şikayet nereye nasıl yapılır?</a:t>
            </a:r>
          </a:p>
        </p:txBody>
      </p:sp>
      <p:sp>
        <p:nvSpPr>
          <p:cNvPr id="3" name="İçerik Yer Tutucusu 2"/>
          <p:cNvSpPr>
            <a:spLocks noGrp="1"/>
          </p:cNvSpPr>
          <p:nvPr>
            <p:ph idx="1"/>
          </p:nvPr>
        </p:nvSpPr>
        <p:spPr/>
        <p:txBody>
          <a:bodyPr>
            <a:normAutofit fontScale="70000" lnSpcReduction="20000"/>
          </a:bodyPr>
          <a:lstStyle/>
          <a:p>
            <a:r>
              <a:rPr lang="tr-TR" sz="2900" b="1" dirty="0"/>
              <a:t>Kişinin, şiddete uğraması veya şiddete uğrama tehlikesi altında bulunması halinde herkes; </a:t>
            </a:r>
          </a:p>
          <a:p>
            <a:pPr marL="0" indent="0">
              <a:buNone/>
            </a:pPr>
            <a:r>
              <a:rPr lang="tr-TR" dirty="0"/>
              <a:t>	* Sözlü,</a:t>
            </a:r>
          </a:p>
          <a:p>
            <a:pPr marL="0" indent="0">
              <a:buNone/>
            </a:pPr>
            <a:r>
              <a:rPr lang="tr-TR" dirty="0"/>
              <a:t>	* Yazılı,</a:t>
            </a:r>
          </a:p>
          <a:p>
            <a:pPr marL="0" indent="0">
              <a:buNone/>
            </a:pPr>
            <a:r>
              <a:rPr lang="tr-TR" dirty="0"/>
              <a:t>	*Veya başka bir suretle.(m.4)</a:t>
            </a:r>
          </a:p>
          <a:p>
            <a:pPr fontAlgn="base"/>
            <a:r>
              <a:rPr lang="tr-TR" sz="2900" b="1" dirty="0"/>
              <a:t>İhbar ve Şikayette Bulunulabilecek Makamlar (m.)</a:t>
            </a:r>
          </a:p>
          <a:p>
            <a:pPr marL="0" indent="0" fontAlgn="base">
              <a:buNone/>
            </a:pPr>
            <a:r>
              <a:rPr lang="tr-TR" dirty="0"/>
              <a:t>	* Valilik - Kaymakamlık</a:t>
            </a:r>
          </a:p>
          <a:p>
            <a:pPr marL="0" indent="0" fontAlgn="base">
              <a:buNone/>
            </a:pPr>
            <a:r>
              <a:rPr lang="tr-TR" dirty="0"/>
              <a:t>	* Polis Merkezi</a:t>
            </a:r>
          </a:p>
          <a:p>
            <a:pPr marL="0" indent="0" fontAlgn="base">
              <a:buNone/>
            </a:pPr>
            <a:r>
              <a:rPr lang="tr-TR" dirty="0"/>
              <a:t>	* Jandarma Karakolu</a:t>
            </a:r>
          </a:p>
          <a:p>
            <a:pPr marL="0" indent="0" fontAlgn="base">
              <a:buNone/>
            </a:pPr>
            <a:r>
              <a:rPr lang="tr-TR" dirty="0"/>
              <a:t>	*Adli Makamlar (Cumhuriyet Başsavcılığı ve Aile 	Mahkemeleri, Adli Destek ve Mağdur Hizmetleri 	Müdürlüğü (ADM) )</a:t>
            </a:r>
          </a:p>
          <a:p>
            <a:pPr marL="0" indent="0" fontAlgn="base">
              <a:buNone/>
            </a:pPr>
            <a:r>
              <a:rPr lang="tr-TR" dirty="0"/>
              <a:t>	*Aile ve Sosyal Hizmetler İl Müdürlükleri</a:t>
            </a:r>
          </a:p>
          <a:p>
            <a:pPr marL="0" indent="0" fontAlgn="base">
              <a:buNone/>
            </a:pPr>
            <a:r>
              <a:rPr lang="tr-TR" dirty="0"/>
              <a:t>	*Şiddet Önleme ve İzleme Merkezleri (ŞÖNİM)</a:t>
            </a:r>
          </a:p>
          <a:p>
            <a:pPr marL="0" indent="0" fontAlgn="base">
              <a:buNone/>
            </a:pPr>
            <a:r>
              <a:rPr lang="tr-TR" dirty="0"/>
              <a:t>	*Sosyal Hizmet Merkezi (Şiddetle Mücadele İrtibat Noktası)</a:t>
            </a:r>
          </a:p>
          <a:p>
            <a:pPr marL="0" indent="0" fontAlgn="base">
              <a:buNone/>
            </a:pPr>
            <a:r>
              <a:rPr lang="tr-TR" dirty="0"/>
              <a:t>	*Sağlık Kuruluşları</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601601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548680"/>
            <a:ext cx="7444680" cy="1634440"/>
          </a:xfrm>
        </p:spPr>
        <p:txBody>
          <a:bodyPr>
            <a:normAutofit fontScale="90000"/>
          </a:bodyPr>
          <a:lstStyle/>
          <a:p>
            <a:r>
              <a:rPr lang="tr-TR" dirty="0">
                <a:solidFill>
                  <a:schemeClr val="accent5">
                    <a:lumMod val="50000"/>
                  </a:schemeClr>
                </a:solidFill>
              </a:rPr>
              <a:t>Mülki amire yapılan ihbarlara karşı verilecek koruyucu tedbir kararları nelerdir? (m.6)</a:t>
            </a:r>
          </a:p>
        </p:txBody>
      </p:sp>
      <p:sp>
        <p:nvSpPr>
          <p:cNvPr id="3" name="İçerik Yer Tutucusu 2"/>
          <p:cNvSpPr>
            <a:spLocks noGrp="1"/>
          </p:cNvSpPr>
          <p:nvPr>
            <p:ph idx="1"/>
          </p:nvPr>
        </p:nvSpPr>
        <p:spPr>
          <a:xfrm>
            <a:off x="251520" y="2780928"/>
            <a:ext cx="7444680" cy="3674808"/>
          </a:xfrm>
        </p:spPr>
        <p:txBody>
          <a:bodyPr/>
          <a:lstStyle/>
          <a:p>
            <a:r>
              <a:rPr lang="tr-TR" dirty="0"/>
              <a:t>Barınma yerinin sağlanması,(m.7)</a:t>
            </a:r>
          </a:p>
          <a:p>
            <a:r>
              <a:rPr lang="tr-TR" dirty="0"/>
              <a:t>Geçici maddi yardım yapılması,(m.8)</a:t>
            </a:r>
          </a:p>
          <a:p>
            <a:r>
              <a:rPr lang="tr-TR" dirty="0"/>
              <a:t>Rehberlik ve danışmanlık hizmeti,(m.9)</a:t>
            </a:r>
          </a:p>
          <a:p>
            <a:r>
              <a:rPr lang="tr-TR" dirty="0"/>
              <a:t>Geçici koruma altına alınma,(m.10)</a:t>
            </a:r>
          </a:p>
          <a:p>
            <a:r>
              <a:rPr lang="tr-TR" dirty="0"/>
              <a:t>Kreş imkânı sağlanması.(m.11)</a:t>
            </a:r>
          </a:p>
          <a:p>
            <a:endParaRPr lang="tr-TR" dirty="0"/>
          </a:p>
        </p:txBody>
      </p:sp>
    </p:spTree>
    <p:extLst>
      <p:ext uri="{BB962C8B-B14F-4D97-AF65-F5344CB8AC3E}">
        <p14:creationId xmlns:p14="http://schemas.microsoft.com/office/powerpoint/2010/main" val="16540766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16632"/>
            <a:ext cx="7300664" cy="1634440"/>
          </a:xfrm>
        </p:spPr>
        <p:txBody>
          <a:bodyPr>
            <a:normAutofit fontScale="90000"/>
          </a:bodyPr>
          <a:lstStyle/>
          <a:p>
            <a:r>
              <a:rPr lang="tr-TR" dirty="0">
                <a:solidFill>
                  <a:schemeClr val="accent5">
                    <a:lumMod val="50000"/>
                  </a:schemeClr>
                </a:solidFill>
              </a:rPr>
              <a:t>Hâkim tarafından verilecek koruyucu tedbir kararları Nelerdir? (m.12)</a:t>
            </a:r>
          </a:p>
        </p:txBody>
      </p:sp>
      <p:sp>
        <p:nvSpPr>
          <p:cNvPr id="3" name="İçerik Yer Tutucusu 2"/>
          <p:cNvSpPr>
            <a:spLocks noGrp="1"/>
          </p:cNvSpPr>
          <p:nvPr>
            <p:ph idx="1"/>
          </p:nvPr>
        </p:nvSpPr>
        <p:spPr>
          <a:xfrm>
            <a:off x="539552" y="1772816"/>
            <a:ext cx="7239000" cy="4846320"/>
          </a:xfrm>
        </p:spPr>
        <p:txBody>
          <a:bodyPr/>
          <a:lstStyle/>
          <a:p>
            <a:r>
              <a:rPr lang="tr-TR" dirty="0"/>
              <a:t>İşyerinin değiştirilmesi (m.13)</a:t>
            </a:r>
          </a:p>
          <a:p>
            <a:r>
              <a:rPr lang="tr-TR" dirty="0"/>
              <a:t>Ayrı yerleşim yeri belirlenmesi (kişinin evli olması halinde) (m.14)</a:t>
            </a:r>
          </a:p>
          <a:p>
            <a:r>
              <a:rPr lang="tr-TR" dirty="0"/>
              <a:t>Aile konutu şerhi (m.15)</a:t>
            </a:r>
          </a:p>
          <a:p>
            <a:r>
              <a:rPr lang="tr-TR" dirty="0"/>
              <a:t>Kimlik ve diğer bilgi ve belgelerin değiştirilmesi (hayati tehlikenin bulunması şartı ile) (m.16)</a:t>
            </a:r>
          </a:p>
          <a:p>
            <a:endParaRPr lang="tr-TR" dirty="0"/>
          </a:p>
        </p:txBody>
      </p:sp>
    </p:spTree>
    <p:extLst>
      <p:ext uri="{BB962C8B-B14F-4D97-AF65-F5344CB8AC3E}">
        <p14:creationId xmlns:p14="http://schemas.microsoft.com/office/powerpoint/2010/main" val="3169781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88640"/>
            <a:ext cx="7300664" cy="1562432"/>
          </a:xfrm>
        </p:spPr>
        <p:txBody>
          <a:bodyPr>
            <a:normAutofit fontScale="90000"/>
          </a:bodyPr>
          <a:lstStyle/>
          <a:p>
            <a:r>
              <a:rPr lang="tr-TR" dirty="0">
                <a:solidFill>
                  <a:schemeClr val="accent5">
                    <a:lumMod val="50000"/>
                  </a:schemeClr>
                </a:solidFill>
              </a:rPr>
              <a:t>Hâkim tarafından verilecek önleyici tedbir kararları nelerdir) (m.17)</a:t>
            </a:r>
          </a:p>
        </p:txBody>
      </p:sp>
      <p:sp>
        <p:nvSpPr>
          <p:cNvPr id="3" name="İçerik Yer Tutucusu 2"/>
          <p:cNvSpPr>
            <a:spLocks noGrp="1"/>
          </p:cNvSpPr>
          <p:nvPr>
            <p:ph idx="1"/>
          </p:nvPr>
        </p:nvSpPr>
        <p:spPr>
          <a:xfrm>
            <a:off x="395536" y="1772816"/>
            <a:ext cx="7239000" cy="4846320"/>
          </a:xfrm>
        </p:spPr>
        <p:txBody>
          <a:bodyPr/>
          <a:lstStyle/>
          <a:p>
            <a:r>
              <a:rPr lang="tr-TR" dirty="0"/>
              <a:t>Şiddet tehdidinde veya küçük düşürmeyi içeren söz ve davranışlarda bulunmama(m.18)</a:t>
            </a:r>
          </a:p>
          <a:p>
            <a:r>
              <a:rPr lang="tr-TR" dirty="0"/>
              <a:t>Uzaklaştırma ve konutun korunan kişiye tahsisi(m.19)</a:t>
            </a:r>
          </a:p>
          <a:p>
            <a:r>
              <a:rPr lang="tr-TR" dirty="0"/>
              <a:t>Korunan kişinin bulunduğu yere yaklaşmama(m.20)</a:t>
            </a:r>
          </a:p>
          <a:p>
            <a:r>
              <a:rPr lang="tr-TR" dirty="0"/>
              <a:t>Çocukla kişisel ilişki kurulmasının sınırlandırılması(n.21)</a:t>
            </a:r>
          </a:p>
          <a:p>
            <a:r>
              <a:rPr lang="tr-TR" dirty="0"/>
              <a:t>Yakınlara, tanıklara ve çocuklara yaklaşmama (m.22)</a:t>
            </a:r>
          </a:p>
          <a:p>
            <a:endParaRPr lang="tr-TR" dirty="0"/>
          </a:p>
          <a:p>
            <a:endParaRPr lang="tr-TR" dirty="0"/>
          </a:p>
        </p:txBody>
      </p:sp>
    </p:spTree>
    <p:extLst>
      <p:ext uri="{BB962C8B-B14F-4D97-AF65-F5344CB8AC3E}">
        <p14:creationId xmlns:p14="http://schemas.microsoft.com/office/powerpoint/2010/main" val="16881745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7239000" cy="6195088"/>
          </a:xfrm>
        </p:spPr>
        <p:txBody>
          <a:bodyPr/>
          <a:lstStyle/>
          <a:p>
            <a:r>
              <a:rPr lang="tr-TR" dirty="0"/>
              <a:t>Eşyalara zarar vermeme (m.23)</a:t>
            </a:r>
          </a:p>
          <a:p>
            <a:r>
              <a:rPr lang="tr-TR" dirty="0"/>
              <a:t>İletişim araçlarıyla rahatsız etmeme (m.24)</a:t>
            </a:r>
          </a:p>
          <a:p>
            <a:r>
              <a:rPr lang="tr-TR" dirty="0"/>
              <a:t>Silah teslimi (m.25)</a:t>
            </a:r>
          </a:p>
          <a:p>
            <a:r>
              <a:rPr lang="tr-TR" dirty="0"/>
              <a:t>Kamu görevi nedeniyle kullanılan silahın teslimi (m.26)</a:t>
            </a:r>
          </a:p>
          <a:p>
            <a:r>
              <a:rPr lang="tr-TR" dirty="0"/>
              <a:t>Kamu görevi nedeniyle kullanılan silahın teslimi (m.27)</a:t>
            </a:r>
          </a:p>
          <a:p>
            <a:r>
              <a:rPr lang="nn-NO" dirty="0"/>
              <a:t>Birsağlık kuruluşunda muayene ve tedavi </a:t>
            </a:r>
            <a:r>
              <a:rPr lang="tr-TR" dirty="0"/>
              <a:t>(m.28)</a:t>
            </a:r>
          </a:p>
        </p:txBody>
      </p:sp>
    </p:spTree>
    <p:extLst>
      <p:ext uri="{BB962C8B-B14F-4D97-AF65-F5344CB8AC3E}">
        <p14:creationId xmlns:p14="http://schemas.microsoft.com/office/powerpoint/2010/main" val="36142855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nn-NO" sz="3200" dirty="0">
                <a:solidFill>
                  <a:schemeClr val="accent5">
                    <a:lumMod val="50000"/>
                  </a:schemeClr>
                </a:solidFill>
              </a:rPr>
              <a:t>Kolluk amiri tarafından alınabilecek tedbirler</a:t>
            </a:r>
            <a:r>
              <a:rPr lang="tr-TR" sz="3200" dirty="0">
                <a:solidFill>
                  <a:schemeClr val="accent5">
                    <a:lumMod val="50000"/>
                  </a:schemeClr>
                </a:solidFill>
              </a:rPr>
              <a:t> nelerdir?</a:t>
            </a:r>
          </a:p>
        </p:txBody>
      </p:sp>
      <p:sp>
        <p:nvSpPr>
          <p:cNvPr id="3" name="İçerik Yer Tutucusu 2"/>
          <p:cNvSpPr>
            <a:spLocks noGrp="1"/>
          </p:cNvSpPr>
          <p:nvPr>
            <p:ph idx="1"/>
          </p:nvPr>
        </p:nvSpPr>
        <p:spPr/>
        <p:txBody>
          <a:bodyPr>
            <a:normAutofit fontScale="92500" lnSpcReduction="20000"/>
          </a:bodyPr>
          <a:lstStyle/>
          <a:p>
            <a:r>
              <a:rPr lang="tr-TR" dirty="0"/>
              <a:t>GECİKMESİNDE SAKINCA  BULUNAN HALLERDE;</a:t>
            </a:r>
          </a:p>
          <a:p>
            <a:r>
              <a:rPr lang="tr-TR" dirty="0"/>
              <a:t>(Mülki amir tarafından alınabilen) Barınma yeri sağlama, </a:t>
            </a:r>
          </a:p>
          <a:p>
            <a:r>
              <a:rPr lang="tr-TR" dirty="0"/>
              <a:t>Geçici koruma altına alma,</a:t>
            </a:r>
          </a:p>
          <a:p>
            <a:r>
              <a:rPr lang="tr-TR" dirty="0"/>
              <a:t>(Hakim tarafından alınabilecek önleyici tedbirler) Şiddet tehdidinde veya küçük düşürmeyi içeren söz ve davranışlarda bulunmama(m.18)</a:t>
            </a:r>
          </a:p>
          <a:p>
            <a:r>
              <a:rPr lang="tr-TR" dirty="0"/>
              <a:t>Uzaklaştırma ve konutun korunan kişiye tahsisi(m.19)</a:t>
            </a:r>
          </a:p>
          <a:p>
            <a:r>
              <a:rPr lang="tr-TR" dirty="0"/>
              <a:t>Korunan kişinin bulunduğu yere yaklaşmama(m.20)</a:t>
            </a:r>
          </a:p>
          <a:p>
            <a:r>
              <a:rPr lang="tr-TR" dirty="0"/>
              <a:t>Yakınlara, tanıklara ve çocuklara yaklaşmama (m.22)</a:t>
            </a:r>
          </a:p>
          <a:p>
            <a:endParaRPr lang="tr-TR" dirty="0"/>
          </a:p>
          <a:p>
            <a:endParaRPr lang="tr-TR" dirty="0"/>
          </a:p>
          <a:p>
            <a:endParaRPr lang="tr-TR" dirty="0"/>
          </a:p>
        </p:txBody>
      </p:sp>
    </p:spTree>
    <p:extLst>
      <p:ext uri="{BB962C8B-B14F-4D97-AF65-F5344CB8AC3E}">
        <p14:creationId xmlns:p14="http://schemas.microsoft.com/office/powerpoint/2010/main" val="223997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solidFill>
                  <a:srgbClr val="7030A0"/>
                </a:solidFill>
              </a:rPr>
              <a:t>TEDBİR KARARLARININ VERİLMESİ (M.30)</a:t>
            </a:r>
          </a:p>
        </p:txBody>
      </p:sp>
      <p:sp>
        <p:nvSpPr>
          <p:cNvPr id="3" name="İçerik Yer Tutucusu 2"/>
          <p:cNvSpPr>
            <a:spLocks noGrp="1"/>
          </p:cNvSpPr>
          <p:nvPr>
            <p:ph idx="1"/>
          </p:nvPr>
        </p:nvSpPr>
        <p:spPr/>
        <p:txBody>
          <a:bodyPr>
            <a:normAutofit fontScale="92500" lnSpcReduction="10000"/>
          </a:bodyPr>
          <a:lstStyle/>
          <a:p>
            <a:r>
              <a:rPr lang="tr-TR" sz="2400" dirty="0"/>
              <a:t>Tedbir kararı ilgilinin talebi, müdürlük, ŞÖNİM veya kolluk görevlileri ya da Cumhuriyet savcısının başvurusu üzerine verilir. </a:t>
            </a:r>
          </a:p>
          <a:p>
            <a:r>
              <a:rPr lang="tr-TR" sz="2400" dirty="0"/>
              <a:t>Tedbir </a:t>
            </a:r>
            <a:r>
              <a:rPr lang="tr-TR" sz="2400" dirty="0" err="1"/>
              <a:t>kararlarıen</a:t>
            </a:r>
            <a:r>
              <a:rPr lang="tr-TR" sz="2400" dirty="0"/>
              <a:t> çabuk ve en kolay ulaşılabilecek yer hâkiminden, </a:t>
            </a:r>
            <a:r>
              <a:rPr lang="tr-TR" sz="2400" dirty="0" err="1"/>
              <a:t>mülkîamirden</a:t>
            </a:r>
            <a:r>
              <a:rPr lang="tr-TR" sz="2400" dirty="0"/>
              <a:t> ya da kolluktan talep edilebilir. </a:t>
            </a:r>
          </a:p>
          <a:p>
            <a:r>
              <a:rPr lang="tr-TR" sz="2400" dirty="0"/>
              <a:t>Tedbir kararı ilk defasında en çok altı ay için verilebilir. </a:t>
            </a:r>
          </a:p>
          <a:p>
            <a:r>
              <a:rPr lang="tr-TR" sz="2400" dirty="0"/>
              <a:t>Koruyucu tedbir kararı verilebilmesi için, şiddetin uygulandığı hususunda delil veya belge aranmaz.</a:t>
            </a:r>
          </a:p>
          <a:p>
            <a:r>
              <a:rPr lang="tr-TR" sz="2400" dirty="0"/>
              <a:t>Tedbir kararı, kararı veren merci tarafından korunan kişiye ve şiddet uygulayana tefhim veya tebliğ edilir.</a:t>
            </a:r>
          </a:p>
          <a:p>
            <a:r>
              <a:rPr lang="tr-TR" sz="2400" dirty="0"/>
              <a:t>Tedbir talebinin reddine ilişkin karar, sadece korunan kişiye tebliğ edilir.</a:t>
            </a:r>
          </a:p>
          <a:p>
            <a:endParaRPr lang="tr-TR" sz="2400" dirty="0"/>
          </a:p>
        </p:txBody>
      </p:sp>
    </p:spTree>
    <p:extLst>
      <p:ext uri="{BB962C8B-B14F-4D97-AF65-F5344CB8AC3E}">
        <p14:creationId xmlns:p14="http://schemas.microsoft.com/office/powerpoint/2010/main" val="3619969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39000" cy="732696"/>
          </a:xfrm>
        </p:spPr>
        <p:txBody>
          <a:bodyPr/>
          <a:lstStyle/>
          <a:p>
            <a:r>
              <a:rPr lang="tr-TR" dirty="0">
                <a:solidFill>
                  <a:schemeClr val="accent5">
                    <a:lumMod val="50000"/>
                  </a:schemeClr>
                </a:solidFill>
              </a:rPr>
              <a:t>	T.C. ANAYASASI</a:t>
            </a:r>
          </a:p>
        </p:txBody>
      </p:sp>
      <p:sp>
        <p:nvSpPr>
          <p:cNvPr id="3" name="İçerik Yer Tutucusu 2"/>
          <p:cNvSpPr>
            <a:spLocks noGrp="1"/>
          </p:cNvSpPr>
          <p:nvPr>
            <p:ph idx="1"/>
          </p:nvPr>
        </p:nvSpPr>
        <p:spPr>
          <a:xfrm>
            <a:off x="323528" y="1196752"/>
            <a:ext cx="7239000" cy="4846320"/>
          </a:xfrm>
        </p:spPr>
        <p:txBody>
          <a:bodyPr>
            <a:normAutofit fontScale="92500"/>
          </a:bodyPr>
          <a:lstStyle/>
          <a:p>
            <a:pPr fontAlgn="base"/>
            <a:r>
              <a:rPr lang="tr-TR" dirty="0">
                <a:solidFill>
                  <a:srgbClr val="7030A0"/>
                </a:solidFill>
              </a:rPr>
              <a:t>1- KADIN ERKEK EŞİTLİĞİ (m.10)</a:t>
            </a:r>
          </a:p>
          <a:p>
            <a:pPr fontAlgn="base"/>
            <a:r>
              <a:rPr lang="tr-TR" dirty="0"/>
              <a:t>Herkes dil, ırk, renk, cinsiyet, siyasi düşünce, felsefi inanç, din, mezhep ve benzeri sebeplerle ayırım gözetilmeksizin Yasa önünde eşittir.</a:t>
            </a:r>
          </a:p>
          <a:p>
            <a:pPr fontAlgn="base"/>
            <a:r>
              <a:rPr lang="tr-TR" dirty="0"/>
              <a:t>Kadınlar ve erkekler eşit haklara sahiptir. Devlet bu eşitliğin yaşama geçmesini sağlamakla yükümlüdür. </a:t>
            </a:r>
          </a:p>
          <a:p>
            <a:pPr fontAlgn="base"/>
            <a:r>
              <a:rPr lang="tr-TR" dirty="0">
                <a:solidFill>
                  <a:srgbClr val="7030A0"/>
                </a:solidFill>
              </a:rPr>
              <a:t>2- HAK ARAMA ÖZGÜRLÜĞÜ (m.36)</a:t>
            </a:r>
          </a:p>
          <a:p>
            <a:pPr fontAlgn="base"/>
            <a:r>
              <a:rPr lang="tr-TR" dirty="0"/>
              <a:t>Herkes, meşru vasıta ve yollardan faydalanmak suretiyle yargı mercileri önünde davacı veya davalı olarak iddia ve savunma ile adil yargılanma hakkına sahiptir.</a:t>
            </a:r>
          </a:p>
          <a:p>
            <a:pPr fontAlgn="base"/>
            <a:endParaRPr lang="tr-TR" dirty="0"/>
          </a:p>
          <a:p>
            <a:endParaRPr lang="tr-TR" dirty="0"/>
          </a:p>
        </p:txBody>
      </p:sp>
    </p:spTree>
    <p:extLst>
      <p:ext uri="{BB962C8B-B14F-4D97-AF65-F5344CB8AC3E}">
        <p14:creationId xmlns:p14="http://schemas.microsoft.com/office/powerpoint/2010/main" val="34222410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solidFill>
                  <a:schemeClr val="accent5">
                    <a:lumMod val="50000"/>
                  </a:schemeClr>
                </a:solidFill>
              </a:rPr>
              <a:t>Mülki </a:t>
            </a:r>
            <a:r>
              <a:rPr lang="tr-TR" dirty="0" err="1">
                <a:solidFill>
                  <a:schemeClr val="accent5">
                    <a:lumMod val="50000"/>
                  </a:schemeClr>
                </a:solidFill>
              </a:rPr>
              <a:t>amirtarafından</a:t>
            </a:r>
            <a:r>
              <a:rPr lang="tr-TR" dirty="0">
                <a:solidFill>
                  <a:schemeClr val="accent5">
                    <a:lumMod val="50000"/>
                  </a:schemeClr>
                </a:solidFill>
              </a:rPr>
              <a:t> verilen kararlara itiraz (M.33)</a:t>
            </a:r>
          </a:p>
        </p:txBody>
      </p:sp>
      <p:sp>
        <p:nvSpPr>
          <p:cNvPr id="3" name="İçerik Yer Tutucusu 2"/>
          <p:cNvSpPr>
            <a:spLocks noGrp="1"/>
          </p:cNvSpPr>
          <p:nvPr>
            <p:ph idx="1"/>
          </p:nvPr>
        </p:nvSpPr>
        <p:spPr/>
        <p:txBody>
          <a:bodyPr/>
          <a:lstStyle/>
          <a:p>
            <a:r>
              <a:rPr lang="tr-TR" dirty="0"/>
              <a:t>Kanun hükümlerine göre mülki amir tarafından verilen koruyucu tedbir kararına karşı, tefhim veya tebliğ tarihinden itibaren iki hafta içinde, ilgililer tarafından aile mahkemesine itiraz edilebilir.</a:t>
            </a:r>
          </a:p>
          <a:p>
            <a:r>
              <a:rPr lang="tr-TR" dirty="0"/>
              <a:t>İtiraz hakkında duruşma yapılmaksızın karar verilir.</a:t>
            </a:r>
          </a:p>
          <a:p>
            <a:r>
              <a:rPr lang="tr-TR" dirty="0"/>
              <a:t> Karar bir hafta içinde verilir. </a:t>
            </a:r>
          </a:p>
          <a:p>
            <a:r>
              <a:rPr lang="tr-TR" dirty="0"/>
              <a:t>İtiraz üzerine verilen karar kesindir. </a:t>
            </a:r>
          </a:p>
          <a:p>
            <a:endParaRPr lang="tr-TR" dirty="0"/>
          </a:p>
        </p:txBody>
      </p:sp>
    </p:spTree>
    <p:extLst>
      <p:ext uri="{BB962C8B-B14F-4D97-AF65-F5344CB8AC3E}">
        <p14:creationId xmlns:p14="http://schemas.microsoft.com/office/powerpoint/2010/main" val="24169300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solidFill>
                  <a:schemeClr val="accent5">
                    <a:lumMod val="50000"/>
                  </a:schemeClr>
                </a:solidFill>
              </a:rPr>
              <a:t>Tedbir kararlarına aykırılık  halinde yapılacaklar (m.38)</a:t>
            </a:r>
          </a:p>
        </p:txBody>
      </p:sp>
      <p:sp>
        <p:nvSpPr>
          <p:cNvPr id="3" name="İçerik Yer Tutucusu 2"/>
          <p:cNvSpPr>
            <a:spLocks noGrp="1"/>
          </p:cNvSpPr>
          <p:nvPr>
            <p:ph idx="1"/>
          </p:nvPr>
        </p:nvSpPr>
        <p:spPr/>
        <p:txBody>
          <a:bodyPr/>
          <a:lstStyle/>
          <a:p>
            <a:r>
              <a:rPr lang="tr-TR" dirty="0"/>
              <a:t>Tedbir kararlarının ihlal edildiğinin kolluk tarafından tespit edilmesi halinde tutulan tutanak Cumhuriyet başsavcılığına iletilir. Bu tutanak Cumhuriyet başsavcılığı tarafından ivedilikle aile mahkemesine gönderilir. Tedbir kararlarının ihlal edildiğinin aile mahkemesince tespit edilmesi halinde ise başka bir işleme gerek kalmaksızın resen </a:t>
            </a:r>
            <a:r>
              <a:rPr lang="tr-TR" b="1" dirty="0"/>
              <a:t>zorlama hapsine </a:t>
            </a:r>
            <a:r>
              <a:rPr lang="tr-TR" dirty="0"/>
              <a:t>ilişkin karar verilebilir. </a:t>
            </a:r>
          </a:p>
        </p:txBody>
      </p:sp>
    </p:spTree>
    <p:extLst>
      <p:ext uri="{BB962C8B-B14F-4D97-AF65-F5344CB8AC3E}">
        <p14:creationId xmlns:p14="http://schemas.microsoft.com/office/powerpoint/2010/main" val="10696876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764704"/>
            <a:ext cx="7416824" cy="5760640"/>
          </a:xfrm>
        </p:spPr>
        <p:txBody>
          <a:bodyPr>
            <a:normAutofit fontScale="92500"/>
          </a:bodyPr>
          <a:lstStyle/>
          <a:p>
            <a:r>
              <a:rPr lang="tr-TR" dirty="0"/>
              <a:t>Zorlama hapsine karar verilebilmesi için şiddet uygulayana, tedbir kararına aykırı davranması halinde hakkında zorlama hapsi uygulanacağına dair ihtarın da yer aldığı tedbir kararının tefhim veya tebliğ edilmiş olması gerekir. </a:t>
            </a:r>
          </a:p>
          <a:p>
            <a:r>
              <a:rPr lang="tr-TR" dirty="0"/>
              <a:t>Zorlama hapsinin toplam süresi altı ayı geçemez. </a:t>
            </a:r>
          </a:p>
          <a:p>
            <a:r>
              <a:rPr lang="tr-TR" dirty="0"/>
              <a:t>Zorlama hapsi kararları tekerrüre esas olmaz, koşullu salıverilme hükümleri uygulanmaz ve </a:t>
            </a:r>
            <a:r>
              <a:rPr lang="tr-TR" dirty="0" err="1"/>
              <a:t>adlisicil</a:t>
            </a:r>
            <a:r>
              <a:rPr lang="tr-TR" dirty="0"/>
              <a:t> kayıtlarına işlenmez. </a:t>
            </a:r>
          </a:p>
          <a:p>
            <a:r>
              <a:rPr lang="tr-TR" b="1" dirty="0"/>
              <a:t>Kanun kapsamındaki başvurular ile verilen kararların icra ve infazı için yapılan işlemlerden yargılama giderleri, harç, posta gideri ve benzeri hiçbir ad altında masraf alınmaz.</a:t>
            </a:r>
          </a:p>
        </p:txBody>
      </p:sp>
    </p:spTree>
    <p:extLst>
      <p:ext uri="{BB962C8B-B14F-4D97-AF65-F5344CB8AC3E}">
        <p14:creationId xmlns:p14="http://schemas.microsoft.com/office/powerpoint/2010/main" val="35872097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2394248" y="1025669"/>
            <a:ext cx="6984776" cy="850796"/>
          </a:xfrm>
        </p:spPr>
        <p:txBody>
          <a:bodyPr>
            <a:noAutofit/>
          </a:bodyPr>
          <a:lstStyle/>
          <a:p>
            <a:pPr algn="ctr"/>
            <a:r>
              <a:rPr lang="tr-TR" sz="6600" dirty="0" err="1">
                <a:solidFill>
                  <a:schemeClr val="bg1">
                    <a:lumMod val="95000"/>
                  </a:schemeClr>
                </a:solidFill>
              </a:rPr>
              <a:t>siirt</a:t>
            </a:r>
            <a:r>
              <a:rPr lang="tr-TR" sz="6600" dirty="0">
                <a:solidFill>
                  <a:schemeClr val="bg1">
                    <a:lumMod val="95000"/>
                  </a:schemeClr>
                </a:solidFill>
              </a:rPr>
              <a:t> barosu </a:t>
            </a:r>
          </a:p>
        </p:txBody>
      </p:sp>
      <p:pic>
        <p:nvPicPr>
          <p:cNvPr id="5" name="Resim 4" descr="metin, logo, amblem, ticari marka içeren bir resim&#10;&#10;Açıklama otomatik olarak oluşturuldu">
            <a:extLst>
              <a:ext uri="{FF2B5EF4-FFF2-40B4-BE49-F238E27FC236}">
                <a16:creationId xmlns:a16="http://schemas.microsoft.com/office/drawing/2014/main" id="{0968510B-6464-78ED-13F9-EF9DA427C1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4365104"/>
            <a:ext cx="2039888" cy="2039888"/>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7" name="Resim 6" descr="metin, grafik, kırpıntı çizim, çizgi film içeren bir resim&#10;&#10;Açıklama otomatik olarak oluşturuldu">
            <a:extLst>
              <a:ext uri="{FF2B5EF4-FFF2-40B4-BE49-F238E27FC236}">
                <a16:creationId xmlns:a16="http://schemas.microsoft.com/office/drawing/2014/main" id="{120592C7-D88D-1179-0EA8-49A521911BD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528" y="100568"/>
            <a:ext cx="2078740" cy="2078740"/>
          </a:xfrm>
          <a:prstGeom prst="rect">
            <a:avLst/>
          </a:prstGeom>
        </p:spPr>
      </p:pic>
      <p:sp>
        <p:nvSpPr>
          <p:cNvPr id="10" name="Başlık 1">
            <a:extLst>
              <a:ext uri="{FF2B5EF4-FFF2-40B4-BE49-F238E27FC236}">
                <a16:creationId xmlns:a16="http://schemas.microsoft.com/office/drawing/2014/main" id="{041C506F-913A-6551-D5C4-8C2BF9830EEF}"/>
              </a:ext>
            </a:extLst>
          </p:cNvPr>
          <p:cNvSpPr txBox="1">
            <a:spLocks/>
          </p:cNvSpPr>
          <p:nvPr/>
        </p:nvSpPr>
        <p:spPr>
          <a:xfrm>
            <a:off x="2306188" y="1952642"/>
            <a:ext cx="7138284" cy="778788"/>
          </a:xfrm>
          <a:prstGeom prst="rect">
            <a:avLst/>
          </a:prstGeom>
        </p:spPr>
        <p:txBody>
          <a:bodyPr vert="horz" lIns="45720" tIns="0" rIns="45720" bIns="0" anchor="b" anchorCtr="0">
            <a:noAutofit/>
          </a:bodyPr>
          <a:lstStyle>
            <a:lvl1pPr algn="r" rtl="0" eaLnBrk="1" latinLnBrk="0" hangingPunct="1">
              <a:spcBef>
                <a:spcPct val="0"/>
              </a:spcBef>
              <a:buNone/>
              <a:defRPr kumimoji="0" sz="42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br>
              <a:rPr lang="tr-TR" sz="4000" dirty="0">
                <a:solidFill>
                  <a:schemeClr val="bg1">
                    <a:lumMod val="95000"/>
                  </a:schemeClr>
                </a:solidFill>
              </a:rPr>
            </a:br>
            <a:r>
              <a:rPr lang="tr-TR" sz="4000" dirty="0">
                <a:solidFill>
                  <a:schemeClr val="bg1">
                    <a:lumMod val="95000"/>
                  </a:schemeClr>
                </a:solidFill>
              </a:rPr>
              <a:t>kadın hakları merkezi </a:t>
            </a:r>
          </a:p>
        </p:txBody>
      </p:sp>
      <p:sp>
        <p:nvSpPr>
          <p:cNvPr id="11" name="Başlık 1">
            <a:extLst>
              <a:ext uri="{FF2B5EF4-FFF2-40B4-BE49-F238E27FC236}">
                <a16:creationId xmlns:a16="http://schemas.microsoft.com/office/drawing/2014/main" id="{62F79B2D-72AC-BB3D-B49F-65F8ACA70772}"/>
              </a:ext>
            </a:extLst>
          </p:cNvPr>
          <p:cNvSpPr txBox="1">
            <a:spLocks/>
          </p:cNvSpPr>
          <p:nvPr/>
        </p:nvSpPr>
        <p:spPr>
          <a:xfrm>
            <a:off x="2402268" y="5733256"/>
            <a:ext cx="6984776" cy="850796"/>
          </a:xfrm>
          <a:prstGeom prst="rect">
            <a:avLst/>
          </a:prstGeom>
        </p:spPr>
        <p:txBody>
          <a:bodyPr vert="horz" lIns="45720" tIns="0" rIns="45720" bIns="0" anchor="b" anchorCtr="0">
            <a:noAutofit/>
          </a:bodyPr>
          <a:lstStyle>
            <a:lvl1pPr algn="r" rtl="0" eaLnBrk="1" latinLnBrk="0" hangingPunct="1">
              <a:spcBef>
                <a:spcPct val="0"/>
              </a:spcBef>
              <a:buNone/>
              <a:defRPr kumimoji="0" sz="42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tr-TR" sz="6600" dirty="0">
                <a:solidFill>
                  <a:schemeClr val="bg1">
                    <a:lumMod val="95000"/>
                  </a:schemeClr>
                </a:solidFill>
              </a:rPr>
              <a:t>sunar</a:t>
            </a:r>
          </a:p>
        </p:txBody>
      </p:sp>
    </p:spTree>
    <p:extLst>
      <p:ext uri="{BB962C8B-B14F-4D97-AF65-F5344CB8AC3E}">
        <p14:creationId xmlns:p14="http://schemas.microsoft.com/office/powerpoint/2010/main" val="3926811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idx="1"/>
          </p:nvPr>
        </p:nvSpPr>
        <p:spPr>
          <a:xfrm>
            <a:off x="395536" y="188640"/>
            <a:ext cx="7345064" cy="6335985"/>
          </a:xfrm>
        </p:spPr>
        <p:txBody>
          <a:bodyPr>
            <a:normAutofit lnSpcReduction="10000"/>
          </a:bodyPr>
          <a:lstStyle/>
          <a:p>
            <a:pPr marL="0" indent="0" algn="just">
              <a:buFont typeface="Calibri" panose="020F0502020204030204" pitchFamily="34" charset="0"/>
              <a:buNone/>
            </a:pPr>
            <a:r>
              <a:rPr lang="tr-TR" altLang="tr-TR" sz="2800" b="1" u="sng" dirty="0">
                <a:solidFill>
                  <a:schemeClr val="accent5">
                    <a:lumMod val="50000"/>
                  </a:schemeClr>
                </a:solidFill>
                <a:latin typeface="Garamond" panose="02020404030301010803" pitchFamily="18" charset="0"/>
              </a:rPr>
              <a:t>Anayasa</a:t>
            </a:r>
          </a:p>
          <a:p>
            <a:pPr fontAlgn="base"/>
            <a:r>
              <a:rPr lang="tr-TR" sz="2800" dirty="0">
                <a:solidFill>
                  <a:srgbClr val="7030A0"/>
                </a:solidFill>
              </a:rPr>
              <a:t>3- AİLENİN KORUNMASINDA EŞİTLİK (m.41)</a:t>
            </a:r>
          </a:p>
          <a:p>
            <a:pPr fontAlgn="base"/>
            <a:r>
              <a:rPr lang="tr-TR" sz="2800" dirty="0"/>
              <a:t>Aile, Türk toplumunun temelidir ve eşler arasında eşitliğe dayanır.</a:t>
            </a:r>
            <a:endParaRPr lang="tr-TR" altLang="tr-TR" sz="2800" dirty="0">
              <a:latin typeface="Garamond" panose="02020404030301010803" pitchFamily="18" charset="0"/>
            </a:endParaRPr>
          </a:p>
          <a:p>
            <a:pPr fontAlgn="base"/>
            <a:r>
              <a:rPr lang="tr-TR" dirty="0">
                <a:solidFill>
                  <a:srgbClr val="7030A0"/>
                </a:solidFill>
              </a:rPr>
              <a:t>4- EĞİTİM ve ÖĞRENİM HAKKI (m.42)</a:t>
            </a:r>
          </a:p>
          <a:p>
            <a:pPr fontAlgn="base"/>
            <a:r>
              <a:rPr lang="tr-TR" dirty="0"/>
              <a:t>Eğitim ve öğrenim hakkı yönünden, ilköğretim kız ve erkek bütün vatandaşlar için zorunludur ve Devlet okullarında parasızdır.</a:t>
            </a:r>
          </a:p>
          <a:p>
            <a:r>
              <a:rPr lang="tr-TR" dirty="0">
                <a:solidFill>
                  <a:srgbClr val="7030A0"/>
                </a:solidFill>
              </a:rPr>
              <a:t>5- ÇALIŞMA ve SÖZLEŞME HÜRRİYETİ (m.48)</a:t>
            </a:r>
          </a:p>
          <a:p>
            <a:r>
              <a:rPr lang="tr-TR" dirty="0"/>
              <a:t>Herkes, dilediği alanda çalışma ve sözleşme hürriyetlerine sahiptir. Özel teşebbüsler kurmak serbesttir.</a:t>
            </a:r>
          </a:p>
          <a:p>
            <a:pPr fontAlgn="base"/>
            <a:r>
              <a:rPr lang="tr-TR" dirty="0">
                <a:solidFill>
                  <a:srgbClr val="7030A0"/>
                </a:solidFill>
              </a:rPr>
              <a:t>6- ÇALIŞMA HAKKI ve ÖDEVİ (m.49)</a:t>
            </a:r>
          </a:p>
          <a:p>
            <a:pPr fontAlgn="base"/>
            <a:r>
              <a:rPr lang="tr-TR" dirty="0"/>
              <a:t>Çalışma herkesin hakkı ve ödevidir. </a:t>
            </a:r>
          </a:p>
          <a:p>
            <a:endParaRPr lang="tr-TR" dirty="0">
              <a:solidFill>
                <a:srgbClr val="7030A0"/>
              </a:solidFill>
            </a:endParaRPr>
          </a:p>
        </p:txBody>
      </p:sp>
    </p:spTree>
    <p:extLst>
      <p:ext uri="{BB962C8B-B14F-4D97-AF65-F5344CB8AC3E}">
        <p14:creationId xmlns:p14="http://schemas.microsoft.com/office/powerpoint/2010/main" val="2475309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332656"/>
            <a:ext cx="7239000" cy="6192688"/>
          </a:xfrm>
        </p:spPr>
        <p:txBody>
          <a:bodyPr>
            <a:normAutofit fontScale="85000" lnSpcReduction="20000"/>
          </a:bodyPr>
          <a:lstStyle/>
          <a:p>
            <a:r>
              <a:rPr lang="tr-TR" b="1" u="sng" dirty="0">
                <a:solidFill>
                  <a:srgbClr val="7030A0"/>
                </a:solidFill>
              </a:rPr>
              <a:t>Anayasa</a:t>
            </a:r>
          </a:p>
          <a:p>
            <a:pPr fontAlgn="base"/>
            <a:r>
              <a:rPr lang="tr-TR" dirty="0">
                <a:solidFill>
                  <a:srgbClr val="7030A0"/>
                </a:solidFill>
              </a:rPr>
              <a:t>6- ÇALIŞMA HAKKI ve ÖDEVİ (m.49)</a:t>
            </a:r>
          </a:p>
          <a:p>
            <a:pPr fontAlgn="base"/>
            <a:r>
              <a:rPr lang="tr-TR" dirty="0"/>
              <a:t>Çalışma herkesin hakkı ve ödevidir. </a:t>
            </a:r>
          </a:p>
          <a:p>
            <a:pPr fontAlgn="base"/>
            <a:r>
              <a:rPr lang="tr-TR" dirty="0">
                <a:solidFill>
                  <a:srgbClr val="7030A0"/>
                </a:solidFill>
              </a:rPr>
              <a:t>7- ÇALIŞMA KOŞULLARI, DİNLENME HAKKI (m.50)</a:t>
            </a:r>
          </a:p>
          <a:p>
            <a:pPr fontAlgn="base"/>
            <a:r>
              <a:rPr lang="tr-TR" dirty="0"/>
              <a:t>Kimse, yaşına, cinsiyetine ve gücüne uymayan işlerde çalıştırılamaz.</a:t>
            </a:r>
          </a:p>
          <a:p>
            <a:pPr fontAlgn="base"/>
            <a:r>
              <a:rPr lang="tr-TR" dirty="0">
                <a:solidFill>
                  <a:srgbClr val="7030A0"/>
                </a:solidFill>
              </a:rPr>
              <a:t>Küçükler ve kadınlar ile bedeni ve ruhi yetersizliği olanlar çalışma şartları bakımından özel olarak korunurlar.</a:t>
            </a:r>
          </a:p>
          <a:p>
            <a:pPr fontAlgn="base"/>
            <a:r>
              <a:rPr lang="tr-TR" dirty="0"/>
              <a:t>Dinlenmek, çalışanların hakkıdır.</a:t>
            </a:r>
          </a:p>
          <a:p>
            <a:pPr fontAlgn="base"/>
            <a:r>
              <a:rPr lang="tr-TR" dirty="0">
                <a:solidFill>
                  <a:srgbClr val="7030A0"/>
                </a:solidFill>
              </a:rPr>
              <a:t>8- SEÇME ve SEÇİLME HAKKI (m.67)</a:t>
            </a:r>
          </a:p>
          <a:p>
            <a:pPr fontAlgn="base"/>
            <a:r>
              <a:rPr lang="tr-TR" dirty="0"/>
              <a:t>Seçme ve seçilme siyasi faaliyettir. Bu haklar vatandaşların yasada gösterilen koşullara uygun olarak kullanılmaktadır. </a:t>
            </a:r>
            <a:r>
              <a:rPr lang="tr-TR" dirty="0">
                <a:solidFill>
                  <a:srgbClr val="7030A0"/>
                </a:solidFill>
              </a:rPr>
              <a:t>Seçme, seçilme ve bağımsız olarak ya da bir siyasi parti içinde siyasi faaliyette bulunma ve halkoylamasına katılma hakları olup bu haklar kadınlar için de geçerli bulunmaktadır</a:t>
            </a:r>
            <a:r>
              <a:rPr lang="tr-TR" dirty="0"/>
              <a:t>. On sekiz yaşını dolduran her Türk vatandaşı seçme ve halkoylamasına katılma haklarına sahiptir.</a:t>
            </a:r>
          </a:p>
          <a:p>
            <a:pPr fontAlgn="base"/>
            <a:endParaRPr lang="tr-TR" dirty="0"/>
          </a:p>
          <a:p>
            <a:endParaRPr lang="tr-TR" b="1" u="sng" dirty="0">
              <a:solidFill>
                <a:srgbClr val="7030A0"/>
              </a:solidFill>
            </a:endParaRPr>
          </a:p>
        </p:txBody>
      </p:sp>
    </p:spTree>
    <p:extLst>
      <p:ext uri="{BB962C8B-B14F-4D97-AF65-F5344CB8AC3E}">
        <p14:creationId xmlns:p14="http://schemas.microsoft.com/office/powerpoint/2010/main" val="514263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60648"/>
            <a:ext cx="7239000" cy="6192688"/>
          </a:xfrm>
        </p:spPr>
        <p:txBody>
          <a:bodyPr>
            <a:normAutofit fontScale="92500" lnSpcReduction="20000"/>
          </a:bodyPr>
          <a:lstStyle/>
          <a:p>
            <a:r>
              <a:rPr lang="tr-TR" b="1" u="sng" dirty="0">
                <a:solidFill>
                  <a:srgbClr val="7030A0"/>
                </a:solidFill>
              </a:rPr>
              <a:t>Anayasa</a:t>
            </a:r>
          </a:p>
          <a:p>
            <a:pPr fontAlgn="base"/>
            <a:r>
              <a:rPr lang="tr-TR" dirty="0">
                <a:solidFill>
                  <a:srgbClr val="7030A0"/>
                </a:solidFill>
              </a:rPr>
              <a:t>9- PARTİ KURMA, PARTİYE GİRME, AYRILMA HAKKI (m.69)</a:t>
            </a:r>
          </a:p>
          <a:p>
            <a:pPr fontAlgn="base"/>
            <a:r>
              <a:rPr lang="tr-TR" dirty="0"/>
              <a:t>Vatandaşlar, siyasi parti kurma ve usulüne göre partilere girme ve partilerden ayrılma hakkına sahiptir. Parti üyesi olabilmek için 18 yaşını doldurmuş olmak gerekmektedir. </a:t>
            </a:r>
          </a:p>
          <a:p>
            <a:pPr fontAlgn="base"/>
            <a:r>
              <a:rPr lang="tr-TR" dirty="0">
                <a:solidFill>
                  <a:srgbClr val="7030A0"/>
                </a:solidFill>
              </a:rPr>
              <a:t>10- HİZMETE GİRME HAKKI (m.70)</a:t>
            </a:r>
          </a:p>
          <a:p>
            <a:pPr fontAlgn="base"/>
            <a:r>
              <a:rPr lang="tr-TR" dirty="0"/>
              <a:t>Her Türk, Kamu hizmetlerine girme hakkına sahiptir. Hizmete alınmada görevin gerektirdiği niteliklerden başka hiçbir ayırım gözetilemez. </a:t>
            </a:r>
          </a:p>
          <a:p>
            <a:pPr fontAlgn="base"/>
            <a:r>
              <a:rPr lang="tr-TR" dirty="0">
                <a:solidFill>
                  <a:srgbClr val="7030A0"/>
                </a:solidFill>
              </a:rPr>
              <a:t>12- MİLLETVEKİLİ SEÇİLME HAKKI (m.76)</a:t>
            </a:r>
          </a:p>
          <a:p>
            <a:pPr fontAlgn="base"/>
            <a:r>
              <a:rPr lang="tr-TR" dirty="0" err="1"/>
              <a:t>Onsekiz</a:t>
            </a:r>
            <a:r>
              <a:rPr lang="tr-TR" dirty="0"/>
              <a:t> yaşını dolduran her Türk vatandaşı milletvekili seçilebilir.</a:t>
            </a:r>
          </a:p>
          <a:p>
            <a:pPr fontAlgn="base"/>
            <a:r>
              <a:rPr lang="tr-TR" dirty="0">
                <a:solidFill>
                  <a:srgbClr val="7030A0"/>
                </a:solidFill>
              </a:rPr>
              <a:t>13- CUMHURBAŞKANLIĞI SEÇİLME HAKKI (m.101)</a:t>
            </a:r>
          </a:p>
          <a:p>
            <a:pPr fontAlgn="base"/>
            <a:r>
              <a:rPr lang="tr-TR" dirty="0"/>
              <a:t>Cumhurbaşkanlığı seçilmesi için 40 yaşını dolduran yüksek öğrenim diplomasına sahip her Türk vatandaşı aday olabilir.</a:t>
            </a:r>
          </a:p>
          <a:p>
            <a:pPr fontAlgn="base"/>
            <a:endParaRPr lang="tr-TR" dirty="0"/>
          </a:p>
          <a:p>
            <a:pPr fontAlgn="base"/>
            <a:endParaRPr lang="tr-TR" dirty="0"/>
          </a:p>
          <a:p>
            <a:pPr fontAlgn="base"/>
            <a:endParaRPr lang="tr-TR" dirty="0"/>
          </a:p>
          <a:p>
            <a:pPr fontAlgn="base"/>
            <a:endParaRPr lang="tr-TR" b="1" u="sng" dirty="0">
              <a:solidFill>
                <a:srgbClr val="7030A0"/>
              </a:solidFill>
            </a:endParaRPr>
          </a:p>
        </p:txBody>
      </p:sp>
    </p:spTree>
    <p:extLst>
      <p:ext uri="{BB962C8B-B14F-4D97-AF65-F5344CB8AC3E}">
        <p14:creationId xmlns:p14="http://schemas.microsoft.com/office/powerpoint/2010/main" val="1041512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39000" cy="660688"/>
          </a:xfrm>
        </p:spPr>
        <p:txBody>
          <a:bodyPr>
            <a:normAutofit fontScale="90000"/>
          </a:bodyPr>
          <a:lstStyle/>
          <a:p>
            <a:r>
              <a:rPr lang="tr-TR" dirty="0">
                <a:solidFill>
                  <a:schemeClr val="accent5">
                    <a:lumMod val="50000"/>
                  </a:schemeClr>
                </a:solidFill>
              </a:rPr>
              <a:t>4721 SAYILI TÜRK MEDENİ KANUNU ile kadına verilen haklar</a:t>
            </a:r>
          </a:p>
        </p:txBody>
      </p:sp>
      <p:sp>
        <p:nvSpPr>
          <p:cNvPr id="3" name="İçerik Yer Tutucusu 2"/>
          <p:cNvSpPr>
            <a:spLocks noGrp="1"/>
          </p:cNvSpPr>
          <p:nvPr>
            <p:ph idx="1"/>
          </p:nvPr>
        </p:nvSpPr>
        <p:spPr/>
        <p:txBody>
          <a:bodyPr>
            <a:normAutofit fontScale="92500"/>
          </a:bodyPr>
          <a:lstStyle/>
          <a:p>
            <a:pPr marL="0" indent="0">
              <a:lnSpc>
                <a:spcPct val="120000"/>
              </a:lnSpc>
              <a:buNone/>
            </a:pPr>
            <a:r>
              <a:rPr lang="tr-TR" altLang="tr-TR" sz="2800" b="1" dirty="0">
                <a:latin typeface="Garamond" panose="02020404030301010803" pitchFamily="18" charset="0"/>
              </a:rPr>
              <a:t>Ülkemizde evlilik yaşı 18’dir. (m.124)</a:t>
            </a:r>
          </a:p>
          <a:p>
            <a:pPr marL="0" indent="0">
              <a:lnSpc>
                <a:spcPct val="120000"/>
              </a:lnSpc>
              <a:buNone/>
            </a:pPr>
            <a:r>
              <a:rPr lang="tr-TR" altLang="tr-TR" sz="2800" b="1" dirty="0">
                <a:latin typeface="Garamond" panose="02020404030301010803" pitchFamily="18" charset="0"/>
              </a:rPr>
              <a:t>- </a:t>
            </a:r>
            <a:r>
              <a:rPr lang="tr-TR" sz="2800" dirty="0">
                <a:latin typeface="Garamond" panose="02020404030301010803" pitchFamily="18" charset="0"/>
              </a:rPr>
              <a:t>18 yaşını doldurmuş erkek ve kadın başka bir kimsenin rızası veya iznine bağlı olmaksızın evlenebilir.</a:t>
            </a:r>
          </a:p>
          <a:p>
            <a:pPr marL="0" indent="0">
              <a:lnSpc>
                <a:spcPct val="120000"/>
              </a:lnSpc>
              <a:buNone/>
            </a:pPr>
            <a:r>
              <a:rPr lang="tr-TR" altLang="tr-TR" sz="2800" b="1" dirty="0">
                <a:latin typeface="Garamond" panose="02020404030301010803" pitchFamily="18" charset="0"/>
              </a:rPr>
              <a:t>- </a:t>
            </a:r>
            <a:r>
              <a:rPr lang="tr-TR" sz="2800" dirty="0">
                <a:latin typeface="Garamond" panose="02020404030301010803" pitchFamily="18" charset="0"/>
              </a:rPr>
              <a:t>17 yaşını tamamlayan erkek ve kadın velinin izni ile</a:t>
            </a:r>
          </a:p>
          <a:p>
            <a:pPr marL="0" indent="0">
              <a:lnSpc>
                <a:spcPct val="120000"/>
              </a:lnSpc>
              <a:buNone/>
            </a:pPr>
            <a:r>
              <a:rPr lang="tr-TR" altLang="tr-TR" sz="2800" dirty="0">
                <a:latin typeface="Garamond" panose="02020404030301010803" pitchFamily="18" charset="0"/>
              </a:rPr>
              <a:t>- </a:t>
            </a:r>
            <a:r>
              <a:rPr lang="tr-TR" sz="2800" dirty="0">
                <a:latin typeface="Garamond" panose="02020404030301010803" pitchFamily="18" charset="0"/>
              </a:rPr>
              <a:t>16 yaşını dolduran kadın ve erkek hakimin izni ile evlenebilir.</a:t>
            </a:r>
            <a:endParaRPr lang="tr-TR" altLang="tr-TR" sz="2800" b="1" dirty="0">
              <a:latin typeface="Garamond" panose="02020404030301010803" pitchFamily="18" charset="0"/>
            </a:endParaRPr>
          </a:p>
          <a:p>
            <a:pPr>
              <a:lnSpc>
                <a:spcPct val="120000"/>
              </a:lnSpc>
              <a:buFontTx/>
              <a:buChar char="-"/>
            </a:pPr>
            <a:r>
              <a:rPr lang="tr-TR" altLang="tr-TR" sz="2800" b="1" dirty="0">
                <a:latin typeface="Garamond" panose="02020404030301010803" pitchFamily="18" charset="0"/>
              </a:rPr>
              <a:t>Hiç kimse zorla evlendirilemez. </a:t>
            </a:r>
            <a:r>
              <a:rPr lang="tr-TR" altLang="tr-TR" sz="2800" dirty="0">
                <a:latin typeface="Garamond" panose="02020404030301010803" pitchFamily="18" charset="0"/>
              </a:rPr>
              <a:t>Aksi durumunda evliliğin iptali istenebilir.</a:t>
            </a:r>
          </a:p>
          <a:p>
            <a:endParaRPr lang="tr-TR" dirty="0"/>
          </a:p>
        </p:txBody>
      </p:sp>
    </p:spTree>
    <p:extLst>
      <p:ext uri="{BB962C8B-B14F-4D97-AF65-F5344CB8AC3E}">
        <p14:creationId xmlns:p14="http://schemas.microsoft.com/office/powerpoint/2010/main" val="1587973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ln>
            <a:solidFill>
              <a:schemeClr val="accent1"/>
            </a:solidFill>
          </a:ln>
        </p:spPr>
        <p:txBody>
          <a:bodyPr>
            <a:normAutofit fontScale="90000"/>
          </a:bodyPr>
          <a:lstStyle/>
          <a:p>
            <a:r>
              <a:rPr lang="tr-TR" dirty="0">
                <a:solidFill>
                  <a:srgbClr val="7030A0"/>
                </a:solidFill>
              </a:rPr>
              <a:t>Türk medeni kanunu ile kadına verilen haklar </a:t>
            </a:r>
          </a:p>
        </p:txBody>
      </p:sp>
      <p:sp>
        <p:nvSpPr>
          <p:cNvPr id="3" name="İçerik Yer Tutucusu 2"/>
          <p:cNvSpPr>
            <a:spLocks noGrp="1"/>
          </p:cNvSpPr>
          <p:nvPr>
            <p:ph idx="1"/>
          </p:nvPr>
        </p:nvSpPr>
        <p:spPr/>
        <p:txBody>
          <a:bodyPr/>
          <a:lstStyle/>
          <a:p>
            <a:r>
              <a:rPr lang="tr-TR" dirty="0"/>
              <a:t>Ailede kadın-erkek eşitliği sağlandı.</a:t>
            </a:r>
          </a:p>
          <a:p>
            <a:r>
              <a:rPr lang="tr-TR" dirty="0"/>
              <a:t>Evlilikte </a:t>
            </a:r>
            <a:r>
              <a:rPr lang="tr-TR" dirty="0">
                <a:hlinkClick r:id="rId2" tooltip="Resmî nikâh"/>
              </a:rPr>
              <a:t>resmî nikâh</a:t>
            </a:r>
            <a:r>
              <a:rPr lang="tr-TR" dirty="0"/>
              <a:t> zorunluluğu bulunmaktadır.</a:t>
            </a:r>
          </a:p>
          <a:p>
            <a:r>
              <a:rPr lang="tr-TR" dirty="0"/>
              <a:t>Tek eşle evlilik esası getirilmiştir.</a:t>
            </a:r>
          </a:p>
          <a:p>
            <a:r>
              <a:rPr lang="tr-TR" dirty="0"/>
              <a:t>Kadınlara, istedikleri mesleğe girebilme hakkı tanınmıştır.</a:t>
            </a:r>
          </a:p>
          <a:p>
            <a:r>
              <a:rPr lang="tr-TR" dirty="0"/>
              <a:t>Mahkemelerde tanıklık yapma, miras ve boşanma konularında kadın-erkek eşit hale getirilmiştir.</a:t>
            </a:r>
          </a:p>
          <a:p>
            <a:pPr marL="0" indent="0">
              <a:buNone/>
            </a:pPr>
            <a:endParaRPr lang="tr-TR" dirty="0"/>
          </a:p>
        </p:txBody>
      </p:sp>
    </p:spTree>
    <p:extLst>
      <p:ext uri="{BB962C8B-B14F-4D97-AF65-F5344CB8AC3E}">
        <p14:creationId xmlns:p14="http://schemas.microsoft.com/office/powerpoint/2010/main" val="2667279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solidFill>
                  <a:srgbClr val="7030A0"/>
                </a:solidFill>
              </a:rPr>
              <a:t>5237 sayılı TÜRK CEZA YASASINDA KADINLAR HAKKINDA KURALLAR</a:t>
            </a:r>
          </a:p>
        </p:txBody>
      </p:sp>
      <p:sp>
        <p:nvSpPr>
          <p:cNvPr id="3" name="İçerik Yer Tutucusu 2"/>
          <p:cNvSpPr>
            <a:spLocks noGrp="1"/>
          </p:cNvSpPr>
          <p:nvPr>
            <p:ph idx="1"/>
          </p:nvPr>
        </p:nvSpPr>
        <p:spPr/>
        <p:txBody>
          <a:bodyPr>
            <a:normAutofit fontScale="92500" lnSpcReduction="10000"/>
          </a:bodyPr>
          <a:lstStyle/>
          <a:p>
            <a:pPr fontAlgn="base"/>
            <a:r>
              <a:rPr lang="tr-TR" dirty="0">
                <a:solidFill>
                  <a:srgbClr val="7030A0"/>
                </a:solidFill>
              </a:rPr>
              <a:t>1- EŞİTLİK İLKESİ</a:t>
            </a:r>
          </a:p>
          <a:p>
            <a:pPr fontAlgn="base"/>
            <a:r>
              <a:rPr lang="tr-TR" dirty="0"/>
              <a:t>Türk Ceza yasasının uygulanmasında, kişiler arasında dil, din, milliyet, mezhep, renk, cinsiyet, siyasal veya diğer fikir yahut düşünceleri vs. yönünden ayrım yapılamaz. Hiçbir kimseye ayrıcalık tanınamaz. </a:t>
            </a:r>
          </a:p>
          <a:p>
            <a:pPr fontAlgn="base"/>
            <a:r>
              <a:rPr lang="tr-TR" dirty="0">
                <a:solidFill>
                  <a:srgbClr val="7030A0"/>
                </a:solidFill>
              </a:rPr>
              <a:t>2- YASASININ BAĞLAYICILIĞI</a:t>
            </a:r>
          </a:p>
          <a:p>
            <a:pPr fontAlgn="base"/>
            <a:r>
              <a:rPr lang="tr-TR" dirty="0"/>
              <a:t>Ceza yasalarını bilmemek mazeret sayılmamaktadır.</a:t>
            </a:r>
          </a:p>
          <a:p>
            <a:pPr fontAlgn="base"/>
            <a:r>
              <a:rPr lang="tr-TR" dirty="0">
                <a:solidFill>
                  <a:srgbClr val="7030A0"/>
                </a:solidFill>
              </a:rPr>
              <a:t>3- CEZA SORUMLULUĞUNUN ŞAHSİLİĞİ</a:t>
            </a:r>
          </a:p>
          <a:p>
            <a:pPr fontAlgn="base"/>
            <a:r>
              <a:rPr lang="tr-TR" dirty="0"/>
              <a:t>Ceza sorumluluğu şahsidir. Hiç kimse başkasının eyleminden dolayı sorumlu tutulamaz.</a:t>
            </a:r>
          </a:p>
          <a:p>
            <a:endParaRPr lang="tr-TR" dirty="0"/>
          </a:p>
        </p:txBody>
      </p:sp>
    </p:spTree>
    <p:extLst>
      <p:ext uri="{BB962C8B-B14F-4D97-AF65-F5344CB8AC3E}">
        <p14:creationId xmlns:p14="http://schemas.microsoft.com/office/powerpoint/2010/main" val="32534875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708</TotalTime>
  <Words>3358</Words>
  <Application>Microsoft Office PowerPoint</Application>
  <PresentationFormat>Ekran Gösterisi (4:3)</PresentationFormat>
  <Paragraphs>252</Paragraphs>
  <Slides>33</Slides>
  <Notes>2</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33</vt:i4>
      </vt:variant>
    </vt:vector>
  </HeadingPairs>
  <TitlesOfParts>
    <vt:vector size="40" baseType="lpstr">
      <vt:lpstr>Arial</vt:lpstr>
      <vt:lpstr>Calibri</vt:lpstr>
      <vt:lpstr>Garamond</vt:lpstr>
      <vt:lpstr>Trebuchet MS</vt:lpstr>
      <vt:lpstr>Wingdings</vt:lpstr>
      <vt:lpstr>Wingdings 2</vt:lpstr>
      <vt:lpstr>Zengin</vt:lpstr>
      <vt:lpstr>   25 KASIM KADINA ŞİDDETLE MÜCADELE GÜNÜ</vt:lpstr>
      <vt:lpstr>  YASAL MEVZUAT</vt:lpstr>
      <vt:lpstr> T.C. ANAYASASI</vt:lpstr>
      <vt:lpstr>PowerPoint Sunusu</vt:lpstr>
      <vt:lpstr>PowerPoint Sunusu</vt:lpstr>
      <vt:lpstr>PowerPoint Sunusu</vt:lpstr>
      <vt:lpstr>4721 SAYILI TÜRK MEDENİ KANUNU ile kadına verilen haklar</vt:lpstr>
      <vt:lpstr>Türk medeni kanunu ile kadına verilen haklar </vt:lpstr>
      <vt:lpstr>5237 sayılı TÜRK CEZA YASASINDA KADINLAR HAKKINDA KURALLAR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6284 sayılı Ailenin Korunması ve Kadına Karşı Şiddetin Önlenmesine Dair Kanun</vt:lpstr>
      <vt:lpstr>Kadına yönelik şiddet:</vt:lpstr>
      <vt:lpstr>İhbar ve şikayet nereye nasıl yapılır?</vt:lpstr>
      <vt:lpstr>Mülki amire yapılan ihbarlara karşı verilecek koruyucu tedbir kararları nelerdir? (m.6)</vt:lpstr>
      <vt:lpstr>Hâkim tarafından verilecek koruyucu tedbir kararları Nelerdir? (m.12)</vt:lpstr>
      <vt:lpstr>Hâkim tarafından verilecek önleyici tedbir kararları nelerdir) (m.17)</vt:lpstr>
      <vt:lpstr>PowerPoint Sunusu</vt:lpstr>
      <vt:lpstr>Kolluk amiri tarafından alınabilecek tedbirler nelerdir?</vt:lpstr>
      <vt:lpstr>TEDBİR KARARLARININ VERİLMESİ (M.30)</vt:lpstr>
      <vt:lpstr>Mülki amirtarafından verilen kararlara itiraz (M.33)</vt:lpstr>
      <vt:lpstr>Tedbir kararlarına aykırılık  halinde yapılacaklar (m.38)</vt:lpstr>
      <vt:lpstr>PowerPoint Sunusu</vt:lpstr>
      <vt:lpstr>siirt barosu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25 KASIM KADINA ŞİDDETLE MÜCADELE GÜNÜ</dc:title>
  <dc:creator>YurekHukuk</dc:creator>
  <cp:lastModifiedBy>SİİRT BAROSU BAŞKANLIĞI</cp:lastModifiedBy>
  <cp:revision>37</cp:revision>
  <dcterms:created xsi:type="dcterms:W3CDTF">2023-11-19T19:24:14Z</dcterms:created>
  <dcterms:modified xsi:type="dcterms:W3CDTF">2023-11-20T09:07:25Z</dcterms:modified>
</cp:coreProperties>
</file>