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1"/>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
      <p:font typeface="DejaVu Serif" charset="1" panose="02060603050605020204"/>
      <p:regular r:id="rId12"/>
    </p:embeddedFont>
    <p:embeddedFont>
      <p:font typeface="DejaVu Serif Bold" charset="1" panose="02060803050605020204"/>
      <p:regular r:id="rId13"/>
    </p:embeddedFont>
    <p:embeddedFont>
      <p:font typeface="DejaVu Serif Italics" charset="1" panose="020606030503050B0204"/>
      <p:regular r:id="rId14"/>
    </p:embeddedFont>
    <p:embeddedFont>
      <p:font typeface="DejaVu Serif Bold Italics" charset="1" panose="020608030503050B0204"/>
      <p:regular r:id="rId15"/>
    </p:embeddedFont>
    <p:embeddedFont>
      <p:font typeface="ไอติม" charset="1" panose="00000500000000000000"/>
      <p:regular r:id="rId16"/>
    </p:embeddedFont>
    <p:embeddedFont>
      <p:font typeface="Klein" charset="1" panose="02000503060000020004"/>
      <p:regular r:id="rId17"/>
    </p:embeddedFont>
    <p:embeddedFont>
      <p:font typeface="Klein Bold" charset="1" panose="02000503060000020004"/>
      <p:regular r:id="rId18"/>
    </p:embeddedFont>
    <p:embeddedFont>
      <p:font typeface="Klein Italics" charset="1" panose="02000503060000020004"/>
      <p:regular r:id="rId19"/>
    </p:embeddedFont>
    <p:embeddedFont>
      <p:font typeface="Klein Bold Italics" charset="1" panose="02000503060000020004"/>
      <p:regular r:id="rId20"/>
    </p:embeddedFont>
    <p:embeddedFont>
      <p:font typeface="Klein Thin" charset="1" panose="02000503060000020004"/>
      <p:regular r:id="rId21"/>
    </p:embeddedFont>
    <p:embeddedFont>
      <p:font typeface="Klein Thin Italics" charset="1" panose="02000503060000020004"/>
      <p:regular r:id="rId22"/>
    </p:embeddedFont>
    <p:embeddedFont>
      <p:font typeface="Klein Heavy" charset="1" panose="02000503060000020004"/>
      <p:regular r:id="rId23"/>
    </p:embeddedFont>
    <p:embeddedFont>
      <p:font typeface="Klein Heavy Italics" charset="1" panose="02000503060000020004"/>
      <p:regular r:id="rId24"/>
    </p:embeddedFont>
    <p:embeddedFont>
      <p:font typeface="Nunito" charset="1" panose="00000500000000000000"/>
      <p:regular r:id="rId25"/>
    </p:embeddedFont>
    <p:embeddedFont>
      <p:font typeface="Nunito Bold" charset="1" panose="00000800000000000000"/>
      <p:regular r:id="rId26"/>
    </p:embeddedFont>
    <p:embeddedFont>
      <p:font typeface="Nunito Bold Italics" charset="1" panose="00000000000000000000"/>
      <p:regular r:id="rId27"/>
    </p:embeddedFont>
    <p:embeddedFont>
      <p:font typeface="Nunito Light" charset="1" panose="00000400000000000000"/>
      <p:regular r:id="rId28"/>
    </p:embeddedFont>
    <p:embeddedFont>
      <p:font typeface="Nunito Heavy" charset="1" panose="00000000000000000000"/>
      <p:regular r:id="rId29"/>
    </p:embeddedFont>
    <p:embeddedFont>
      <p:font typeface="Nunito Heavy Italics" charset="1" panose="000000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slides/slide1.xml" Type="http://schemas.openxmlformats.org/officeDocument/2006/relationships/slide"/><Relationship Id="rId32" Target="slides/slide2.xml" Type="http://schemas.openxmlformats.org/officeDocument/2006/relationships/slide"/><Relationship Id="rId33" Target="slides/slide3.xml" Type="http://schemas.openxmlformats.org/officeDocument/2006/relationships/slide"/><Relationship Id="rId34" Target="slides/slide4.xml" Type="http://schemas.openxmlformats.org/officeDocument/2006/relationships/slide"/><Relationship Id="rId35" Target="slides/slide5.xml" Type="http://schemas.openxmlformats.org/officeDocument/2006/relationships/slide"/><Relationship Id="rId36" Target="slides/slide6.xml" Type="http://schemas.openxmlformats.org/officeDocument/2006/relationships/slide"/><Relationship Id="rId37" Target="slides/slide7.xml" Type="http://schemas.openxmlformats.org/officeDocument/2006/relationships/slide"/><Relationship Id="rId38" Target="slides/slide8.xml" Type="http://schemas.openxmlformats.org/officeDocument/2006/relationships/slide"/><Relationship Id="rId39" Target="slides/slide9.xml" Type="http://schemas.openxmlformats.org/officeDocument/2006/relationships/slide"/><Relationship Id="rId4" Target="theme/theme1.xml" Type="http://schemas.openxmlformats.org/officeDocument/2006/relationships/theme"/><Relationship Id="rId40" Target="slides/slide10.xml" Type="http://schemas.openxmlformats.org/officeDocument/2006/relationships/slide"/><Relationship Id="rId41" Target="slides/slide11.xml" Type="http://schemas.openxmlformats.org/officeDocument/2006/relationships/slide"/><Relationship Id="rId42" Target="slides/slide12.xml" Type="http://schemas.openxmlformats.org/officeDocument/2006/relationships/slide"/><Relationship Id="rId43" Target="slides/slide13.xml" Type="http://schemas.openxmlformats.org/officeDocument/2006/relationships/slide"/><Relationship Id="rId44" Target="slides/slide1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3.jpeg" Type="http://schemas.openxmlformats.org/officeDocument/2006/relationships/image"/><Relationship Id="rId3" Target="../media/image54.png" Type="http://schemas.openxmlformats.org/officeDocument/2006/relationships/image"/><Relationship Id="rId4" Target="../media/image55.svg" Type="http://schemas.openxmlformats.org/officeDocument/2006/relationships/image"/><Relationship Id="rId5" Target="../media/image56.png" Type="http://schemas.openxmlformats.org/officeDocument/2006/relationships/image"/><Relationship Id="rId6" Target="../media/image57.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9DFD6"/>
        </a:solidFill>
      </p:bgPr>
    </p:bg>
    <p:spTree>
      <p:nvGrpSpPr>
        <p:cNvPr id="1" name=""/>
        <p:cNvGrpSpPr/>
        <p:nvPr/>
      </p:nvGrpSpPr>
      <p:grpSpPr>
        <a:xfrm>
          <a:off x="0" y="0"/>
          <a:ext cx="0" cy="0"/>
          <a:chOff x="0" y="0"/>
          <a:chExt cx="0" cy="0"/>
        </a:xfrm>
      </p:grpSpPr>
      <p:grpSp>
        <p:nvGrpSpPr>
          <p:cNvPr name="Group 2" id="2"/>
          <p:cNvGrpSpPr/>
          <p:nvPr/>
        </p:nvGrpSpPr>
        <p:grpSpPr>
          <a:xfrm rot="0">
            <a:off x="0" y="-826803"/>
            <a:ext cx="18288000" cy="12242163"/>
            <a:chOff x="0" y="0"/>
            <a:chExt cx="24384000" cy="16322884"/>
          </a:xfrm>
        </p:grpSpPr>
        <p:sp>
          <p:nvSpPr>
            <p:cNvPr name="Freeform 3" id="3"/>
            <p:cNvSpPr/>
            <p:nvPr/>
          </p:nvSpPr>
          <p:spPr>
            <a:xfrm flipH="false" flipV="false" rot="0">
              <a:off x="0"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061116"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061116"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222558"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6222558"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9" id="9"/>
          <p:cNvGrpSpPr/>
          <p:nvPr/>
        </p:nvGrpSpPr>
        <p:grpSpPr>
          <a:xfrm rot="-10800000">
            <a:off x="3612514" y="2763553"/>
            <a:ext cx="11449642" cy="4175044"/>
            <a:chOff x="0" y="0"/>
            <a:chExt cx="3838090" cy="1399537"/>
          </a:xfrm>
        </p:grpSpPr>
        <p:sp>
          <p:nvSpPr>
            <p:cNvPr name="Freeform 10" id="10"/>
            <p:cNvSpPr/>
            <p:nvPr/>
          </p:nvSpPr>
          <p:spPr>
            <a:xfrm flipH="false" flipV="false" rot="0">
              <a:off x="0" y="-1270"/>
              <a:ext cx="3839360" cy="1398267"/>
            </a:xfrm>
            <a:custGeom>
              <a:avLst/>
              <a:gdLst/>
              <a:ahLst/>
              <a:cxnLst/>
              <a:rect r="r" b="b" t="t" l="l"/>
              <a:pathLst>
                <a:path h="1398267" w="3839360">
                  <a:moveTo>
                    <a:pt x="3827930" y="27940"/>
                  </a:moveTo>
                  <a:cubicBezTo>
                    <a:pt x="3819040" y="24130"/>
                    <a:pt x="3810150" y="21590"/>
                    <a:pt x="3801260" y="21590"/>
                  </a:cubicBezTo>
                  <a:cubicBezTo>
                    <a:pt x="3774590" y="20320"/>
                    <a:pt x="3717863" y="20320"/>
                    <a:pt x="3655131" y="17780"/>
                  </a:cubicBezTo>
                  <a:cubicBezTo>
                    <a:pt x="3511742" y="12700"/>
                    <a:pt x="3371340" y="6350"/>
                    <a:pt x="3227952" y="3810"/>
                  </a:cubicBezTo>
                  <a:cubicBezTo>
                    <a:pt x="3111448" y="1270"/>
                    <a:pt x="2997932" y="3810"/>
                    <a:pt x="2881429" y="2540"/>
                  </a:cubicBezTo>
                  <a:cubicBezTo>
                    <a:pt x="2830645" y="2540"/>
                    <a:pt x="2779862" y="0"/>
                    <a:pt x="2729078" y="2540"/>
                  </a:cubicBezTo>
                  <a:cubicBezTo>
                    <a:pt x="2606600" y="10160"/>
                    <a:pt x="2484122" y="11430"/>
                    <a:pt x="2358657" y="8890"/>
                  </a:cubicBezTo>
                  <a:cubicBezTo>
                    <a:pt x="2295925" y="7620"/>
                    <a:pt x="2233192" y="7620"/>
                    <a:pt x="2170460" y="7620"/>
                  </a:cubicBezTo>
                  <a:cubicBezTo>
                    <a:pt x="2056943" y="7620"/>
                    <a:pt x="1943427" y="7620"/>
                    <a:pt x="1829911" y="6350"/>
                  </a:cubicBezTo>
                  <a:cubicBezTo>
                    <a:pt x="1710421" y="5080"/>
                    <a:pt x="533438" y="2540"/>
                    <a:pt x="416935" y="1270"/>
                  </a:cubicBezTo>
                  <a:cubicBezTo>
                    <a:pt x="321342" y="0"/>
                    <a:pt x="228737" y="1270"/>
                    <a:pt x="133144" y="1270"/>
                  </a:cubicBezTo>
                  <a:cubicBezTo>
                    <a:pt x="67425" y="1270"/>
                    <a:pt x="33020" y="3810"/>
                    <a:pt x="5080" y="5080"/>
                  </a:cubicBezTo>
                  <a:cubicBezTo>
                    <a:pt x="3810" y="5080"/>
                    <a:pt x="2540" y="7620"/>
                    <a:pt x="0" y="8890"/>
                  </a:cubicBezTo>
                  <a:cubicBezTo>
                    <a:pt x="1270" y="21590"/>
                    <a:pt x="3810" y="34290"/>
                    <a:pt x="5080" y="46990"/>
                  </a:cubicBezTo>
                  <a:cubicBezTo>
                    <a:pt x="15240" y="107863"/>
                    <a:pt x="16510" y="166045"/>
                    <a:pt x="17780" y="223207"/>
                  </a:cubicBezTo>
                  <a:cubicBezTo>
                    <a:pt x="19050" y="281390"/>
                    <a:pt x="17780" y="339573"/>
                    <a:pt x="16510" y="398777"/>
                  </a:cubicBezTo>
                  <a:cubicBezTo>
                    <a:pt x="15240" y="459001"/>
                    <a:pt x="2540" y="1090846"/>
                    <a:pt x="2540" y="1151070"/>
                  </a:cubicBezTo>
                  <a:cubicBezTo>
                    <a:pt x="2540" y="1210273"/>
                    <a:pt x="1270" y="1269477"/>
                    <a:pt x="0" y="1328681"/>
                  </a:cubicBezTo>
                  <a:cubicBezTo>
                    <a:pt x="0" y="1343656"/>
                    <a:pt x="3810" y="1353817"/>
                    <a:pt x="15240" y="1358897"/>
                  </a:cubicBezTo>
                  <a:cubicBezTo>
                    <a:pt x="22860" y="1362706"/>
                    <a:pt x="31750" y="1365247"/>
                    <a:pt x="40640" y="1366517"/>
                  </a:cubicBezTo>
                  <a:cubicBezTo>
                    <a:pt x="130157" y="1371597"/>
                    <a:pt x="243673" y="1375406"/>
                    <a:pt x="357189" y="1380487"/>
                  </a:cubicBezTo>
                  <a:cubicBezTo>
                    <a:pt x="419922" y="1383027"/>
                    <a:pt x="482654" y="1388106"/>
                    <a:pt x="545387" y="1389377"/>
                  </a:cubicBezTo>
                  <a:cubicBezTo>
                    <a:pt x="649941" y="1391917"/>
                    <a:pt x="1814975" y="1393187"/>
                    <a:pt x="1919529" y="1394456"/>
                  </a:cubicBezTo>
                  <a:cubicBezTo>
                    <a:pt x="1934465" y="1394456"/>
                    <a:pt x="1949402" y="1394456"/>
                    <a:pt x="1964338" y="1394456"/>
                  </a:cubicBezTo>
                  <a:cubicBezTo>
                    <a:pt x="2036033" y="1394456"/>
                    <a:pt x="2110714" y="1393187"/>
                    <a:pt x="2182408" y="1393187"/>
                  </a:cubicBezTo>
                  <a:cubicBezTo>
                    <a:pt x="2266052" y="1393187"/>
                    <a:pt x="2346708" y="1394456"/>
                    <a:pt x="2430351" y="1394456"/>
                  </a:cubicBezTo>
                  <a:cubicBezTo>
                    <a:pt x="2552829" y="1394456"/>
                    <a:pt x="2678295" y="1394456"/>
                    <a:pt x="2800772" y="1394456"/>
                  </a:cubicBezTo>
                  <a:cubicBezTo>
                    <a:pt x="2914288" y="1394456"/>
                    <a:pt x="3027805" y="1395727"/>
                    <a:pt x="3141321" y="1396997"/>
                  </a:cubicBezTo>
                  <a:cubicBezTo>
                    <a:pt x="3192104" y="1396997"/>
                    <a:pt x="3245875" y="1398267"/>
                    <a:pt x="3296658" y="1398267"/>
                  </a:cubicBezTo>
                  <a:cubicBezTo>
                    <a:pt x="3460958" y="1396997"/>
                    <a:pt x="3622270" y="1390647"/>
                    <a:pt x="3778400" y="1390647"/>
                  </a:cubicBezTo>
                  <a:cubicBezTo>
                    <a:pt x="3782210" y="1390647"/>
                    <a:pt x="3787290" y="1388106"/>
                    <a:pt x="3791100" y="1385567"/>
                  </a:cubicBezTo>
                  <a:cubicBezTo>
                    <a:pt x="3796180" y="1381756"/>
                    <a:pt x="3798720" y="1375406"/>
                    <a:pt x="3801260" y="1372867"/>
                  </a:cubicBezTo>
                  <a:cubicBezTo>
                    <a:pt x="3802530" y="1321535"/>
                    <a:pt x="3803800" y="1278664"/>
                    <a:pt x="3805070" y="1235792"/>
                  </a:cubicBezTo>
                  <a:cubicBezTo>
                    <a:pt x="3806340" y="1169443"/>
                    <a:pt x="3816500" y="532495"/>
                    <a:pt x="3817770" y="466146"/>
                  </a:cubicBezTo>
                  <a:cubicBezTo>
                    <a:pt x="3817770" y="426337"/>
                    <a:pt x="3819040" y="386528"/>
                    <a:pt x="3820310" y="346718"/>
                  </a:cubicBezTo>
                  <a:cubicBezTo>
                    <a:pt x="3821580" y="303847"/>
                    <a:pt x="3822850" y="260975"/>
                    <a:pt x="3825390" y="218104"/>
                  </a:cubicBezTo>
                  <a:cubicBezTo>
                    <a:pt x="3826660" y="192585"/>
                    <a:pt x="3826660" y="166045"/>
                    <a:pt x="3831740" y="140527"/>
                  </a:cubicBezTo>
                  <a:cubicBezTo>
                    <a:pt x="3836820" y="109904"/>
                    <a:pt x="3839360" y="80302"/>
                    <a:pt x="3838090" y="44450"/>
                  </a:cubicBezTo>
                  <a:cubicBezTo>
                    <a:pt x="3838090" y="38100"/>
                    <a:pt x="3834280" y="30480"/>
                    <a:pt x="3827930" y="27940"/>
                  </a:cubicBezTo>
                  <a:close/>
                </a:path>
              </a:pathLst>
            </a:custGeom>
            <a:solidFill>
              <a:srgbClr val="72BABD"/>
            </a:solidFill>
          </p:spPr>
        </p:sp>
      </p:grpSp>
      <p:sp>
        <p:nvSpPr>
          <p:cNvPr name="TextBox 11" id="11"/>
          <p:cNvSpPr txBox="true"/>
          <p:nvPr/>
        </p:nvSpPr>
        <p:spPr>
          <a:xfrm rot="0">
            <a:off x="4818871" y="3009909"/>
            <a:ext cx="9036930" cy="3682331"/>
          </a:xfrm>
          <a:prstGeom prst="rect">
            <a:avLst/>
          </a:prstGeom>
        </p:spPr>
        <p:txBody>
          <a:bodyPr anchor="t" rtlCol="false" tIns="0" lIns="0" bIns="0" rIns="0">
            <a:spAutoFit/>
          </a:bodyPr>
          <a:lstStyle/>
          <a:p>
            <a:pPr algn="ctr">
              <a:lnSpc>
                <a:spcPts val="9674"/>
              </a:lnSpc>
            </a:pPr>
            <a:r>
              <a:rPr lang="en-US" sz="8062" spc="-241">
                <a:solidFill>
                  <a:srgbClr val="373737"/>
                </a:solidFill>
                <a:latin typeface="ไอติม"/>
              </a:rPr>
              <a:t>BİLSEM TANILAMA VE YERLEŞTİRME SÜRECİ</a:t>
            </a:r>
          </a:p>
        </p:txBody>
      </p:sp>
      <p:sp>
        <p:nvSpPr>
          <p:cNvPr name="Freeform 12" id="12"/>
          <p:cNvSpPr/>
          <p:nvPr/>
        </p:nvSpPr>
        <p:spPr>
          <a:xfrm flipH="false" flipV="false" rot="2386636">
            <a:off x="13438402" y="2866210"/>
            <a:ext cx="2285414" cy="598363"/>
          </a:xfrm>
          <a:custGeom>
            <a:avLst/>
            <a:gdLst/>
            <a:ahLst/>
            <a:cxnLst/>
            <a:rect r="r" b="b" t="t" l="l"/>
            <a:pathLst>
              <a:path h="598363" w="2285414">
                <a:moveTo>
                  <a:pt x="0" y="0"/>
                </a:moveTo>
                <a:lnTo>
                  <a:pt x="2285413" y="0"/>
                </a:lnTo>
                <a:lnTo>
                  <a:pt x="2285413" y="598363"/>
                </a:lnTo>
                <a:lnTo>
                  <a:pt x="0" y="5983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451812" y="6242194"/>
            <a:ext cx="2367058" cy="2470365"/>
          </a:xfrm>
          <a:custGeom>
            <a:avLst/>
            <a:gdLst/>
            <a:ahLst/>
            <a:cxnLst/>
            <a:rect r="r" b="b" t="t" l="l"/>
            <a:pathLst>
              <a:path h="2470365" w="2367058">
                <a:moveTo>
                  <a:pt x="0" y="0"/>
                </a:moveTo>
                <a:lnTo>
                  <a:pt x="2367059" y="0"/>
                </a:lnTo>
                <a:lnTo>
                  <a:pt x="2367059" y="2470365"/>
                </a:lnTo>
                <a:lnTo>
                  <a:pt x="0" y="2470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1350048">
            <a:off x="2676987" y="1716545"/>
            <a:ext cx="1830111" cy="2586729"/>
          </a:xfrm>
          <a:custGeom>
            <a:avLst/>
            <a:gdLst/>
            <a:ahLst/>
            <a:cxnLst/>
            <a:rect r="r" b="b" t="t" l="l"/>
            <a:pathLst>
              <a:path h="2586729" w="1830111">
                <a:moveTo>
                  <a:pt x="0" y="0"/>
                </a:moveTo>
                <a:lnTo>
                  <a:pt x="1830111" y="0"/>
                </a:lnTo>
                <a:lnTo>
                  <a:pt x="1830111" y="2586729"/>
                </a:lnTo>
                <a:lnTo>
                  <a:pt x="0" y="2586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3511478" y="5909897"/>
            <a:ext cx="2337955" cy="2057400"/>
          </a:xfrm>
          <a:custGeom>
            <a:avLst/>
            <a:gdLst/>
            <a:ahLst/>
            <a:cxnLst/>
            <a:rect r="r" b="b" t="t" l="l"/>
            <a:pathLst>
              <a:path h="2057400" w="2337955">
                <a:moveTo>
                  <a:pt x="0" y="0"/>
                </a:moveTo>
                <a:lnTo>
                  <a:pt x="2337954" y="0"/>
                </a:lnTo>
                <a:lnTo>
                  <a:pt x="2337954"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CBE1E8"/>
        </a:solidFill>
      </p:bgPr>
    </p:bg>
    <p:spTree>
      <p:nvGrpSpPr>
        <p:cNvPr id="1" name=""/>
        <p:cNvGrpSpPr/>
        <p:nvPr/>
      </p:nvGrpSpPr>
      <p:grpSpPr>
        <a:xfrm>
          <a:off x="0" y="0"/>
          <a:ext cx="0" cy="0"/>
          <a:chOff x="0" y="0"/>
          <a:chExt cx="0" cy="0"/>
        </a:xfrm>
      </p:grpSpPr>
      <p:grpSp>
        <p:nvGrpSpPr>
          <p:cNvPr name="Group 2" id="2"/>
          <p:cNvGrpSpPr/>
          <p:nvPr/>
        </p:nvGrpSpPr>
        <p:grpSpPr>
          <a:xfrm rot="0">
            <a:off x="408031" y="3417047"/>
            <a:ext cx="1241338" cy="620669"/>
            <a:chOff x="0" y="0"/>
            <a:chExt cx="812800" cy="406400"/>
          </a:xfrm>
        </p:grpSpPr>
        <p:sp>
          <p:nvSpPr>
            <p:cNvPr name="Freeform 3" id="3"/>
            <p:cNvSpPr/>
            <p:nvPr/>
          </p:nvSpPr>
          <p:spPr>
            <a:xfrm flipH="false" flipV="false" rot="0">
              <a:off x="0" y="0"/>
              <a:ext cx="812800" cy="406400"/>
            </a:xfrm>
            <a:custGeom>
              <a:avLst/>
              <a:gdLst/>
              <a:ahLst/>
              <a:cxnLst/>
              <a:rect r="r" b="b" t="t" l="l"/>
              <a:pathLst>
                <a:path h="406400" w="812800">
                  <a:moveTo>
                    <a:pt x="609600" y="0"/>
                  </a:moveTo>
                  <a:lnTo>
                    <a:pt x="0" y="0"/>
                  </a:lnTo>
                  <a:lnTo>
                    <a:pt x="0" y="406400"/>
                  </a:lnTo>
                  <a:lnTo>
                    <a:pt x="609600" y="406400"/>
                  </a:lnTo>
                  <a:lnTo>
                    <a:pt x="812800" y="203200"/>
                  </a:lnTo>
                  <a:lnTo>
                    <a:pt x="609600" y="0"/>
                  </a:lnTo>
                  <a:close/>
                </a:path>
              </a:pathLst>
            </a:custGeom>
            <a:solidFill>
              <a:srgbClr val="FFF0B1"/>
            </a:solidFill>
          </p:spPr>
        </p:sp>
        <p:sp>
          <p:nvSpPr>
            <p:cNvPr name="TextBox 4" id="4"/>
            <p:cNvSpPr txBox="true"/>
            <p:nvPr/>
          </p:nvSpPr>
          <p:spPr>
            <a:xfrm>
              <a:off x="0" y="-57150"/>
              <a:ext cx="698500" cy="463550"/>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1187925" y="-9525"/>
            <a:ext cx="16611598" cy="2143125"/>
          </a:xfrm>
          <a:prstGeom prst="rect">
            <a:avLst/>
          </a:prstGeom>
        </p:spPr>
        <p:txBody>
          <a:bodyPr anchor="t" rtlCol="false" tIns="0" lIns="0" bIns="0" rIns="0">
            <a:spAutoFit/>
          </a:bodyPr>
          <a:lstStyle/>
          <a:p>
            <a:pPr algn="l" marL="0" indent="0" lvl="0">
              <a:lnSpc>
                <a:spcPts val="8400"/>
              </a:lnSpc>
              <a:spcBef>
                <a:spcPct val="0"/>
              </a:spcBef>
            </a:pPr>
            <a:r>
              <a:rPr lang="en-US" sz="7000" spc="-210" strike="noStrike" u="none">
                <a:solidFill>
                  <a:srgbClr val="373737"/>
                </a:solidFill>
                <a:latin typeface="ไอติม"/>
              </a:rPr>
              <a:t>GENEL ZİHİNSEL YETENEK ALANI BİREYSEL DEĞERLENDİRME UYGULAMALARI</a:t>
            </a:r>
          </a:p>
        </p:txBody>
      </p:sp>
      <p:sp>
        <p:nvSpPr>
          <p:cNvPr name="TextBox 6" id="6"/>
          <p:cNvSpPr txBox="true"/>
          <p:nvPr/>
        </p:nvSpPr>
        <p:spPr>
          <a:xfrm rot="0">
            <a:off x="1887373" y="3407522"/>
            <a:ext cx="15912150" cy="923925"/>
          </a:xfrm>
          <a:prstGeom prst="rect">
            <a:avLst/>
          </a:prstGeom>
        </p:spPr>
        <p:txBody>
          <a:bodyPr anchor="t" rtlCol="false" tIns="0" lIns="0" bIns="0" rIns="0">
            <a:spAutoFit/>
          </a:bodyPr>
          <a:lstStyle/>
          <a:p>
            <a:pPr>
              <a:lnSpc>
                <a:spcPts val="3600"/>
              </a:lnSpc>
              <a:spcBef>
                <a:spcPct val="0"/>
              </a:spcBef>
            </a:pPr>
            <a:r>
              <a:rPr lang="en-US" sz="3000" spc="-89">
                <a:solidFill>
                  <a:srgbClr val="373737"/>
                </a:solidFill>
                <a:latin typeface="DejaVu Serif"/>
              </a:rPr>
              <a:t>Bireysel değerlendirme uygulamalarında Bakanlıkça belirlenen psikometrik ölçme aracı/araçları kullanılacaktır.</a:t>
            </a:r>
          </a:p>
        </p:txBody>
      </p:sp>
      <p:sp>
        <p:nvSpPr>
          <p:cNvPr name="TextBox 7" id="7"/>
          <p:cNvSpPr txBox="true"/>
          <p:nvPr/>
        </p:nvSpPr>
        <p:spPr>
          <a:xfrm rot="0">
            <a:off x="1887373" y="5535187"/>
            <a:ext cx="15912150" cy="1838325"/>
          </a:xfrm>
          <a:prstGeom prst="rect">
            <a:avLst/>
          </a:prstGeom>
        </p:spPr>
        <p:txBody>
          <a:bodyPr anchor="t" rtlCol="false" tIns="0" lIns="0" bIns="0" rIns="0">
            <a:spAutoFit/>
          </a:bodyPr>
          <a:lstStyle/>
          <a:p>
            <a:pPr>
              <a:lnSpc>
                <a:spcPts val="3600"/>
              </a:lnSpc>
              <a:spcBef>
                <a:spcPct val="0"/>
              </a:spcBef>
            </a:pPr>
            <a:r>
              <a:rPr lang="en-US" sz="3000" spc="-89">
                <a:solidFill>
                  <a:srgbClr val="373737"/>
                </a:solidFill>
                <a:latin typeface="DejaVu Serif"/>
              </a:rPr>
              <a:t>Öğrencilerin randevuları; RAM’ların sorumluluk bölgelerinde bulunan öğrenci, uygulayıcı sayısı ile RAM’larda bulunan test bataryalarına göre ve takvimde öngörülen tarih aralığında, resmî tatil günleri dışında, en kısa sürede tamamlanacak şekilde oluşturulacaktır.</a:t>
            </a:r>
          </a:p>
        </p:txBody>
      </p:sp>
      <p:grpSp>
        <p:nvGrpSpPr>
          <p:cNvPr name="Group 8" id="8"/>
          <p:cNvGrpSpPr/>
          <p:nvPr/>
        </p:nvGrpSpPr>
        <p:grpSpPr>
          <a:xfrm rot="0">
            <a:off x="408031" y="5544712"/>
            <a:ext cx="1241338" cy="620669"/>
            <a:chOff x="0" y="0"/>
            <a:chExt cx="812800" cy="406400"/>
          </a:xfrm>
        </p:grpSpPr>
        <p:sp>
          <p:nvSpPr>
            <p:cNvPr name="Freeform 9" id="9"/>
            <p:cNvSpPr/>
            <p:nvPr/>
          </p:nvSpPr>
          <p:spPr>
            <a:xfrm flipH="false" flipV="false" rot="0">
              <a:off x="0" y="0"/>
              <a:ext cx="812800" cy="406400"/>
            </a:xfrm>
            <a:custGeom>
              <a:avLst/>
              <a:gdLst/>
              <a:ahLst/>
              <a:cxnLst/>
              <a:rect r="r" b="b" t="t" l="l"/>
              <a:pathLst>
                <a:path h="406400" w="812800">
                  <a:moveTo>
                    <a:pt x="609600" y="0"/>
                  </a:moveTo>
                  <a:lnTo>
                    <a:pt x="0" y="0"/>
                  </a:lnTo>
                  <a:lnTo>
                    <a:pt x="0" y="406400"/>
                  </a:lnTo>
                  <a:lnTo>
                    <a:pt x="609600" y="406400"/>
                  </a:lnTo>
                  <a:lnTo>
                    <a:pt x="812800" y="203200"/>
                  </a:lnTo>
                  <a:lnTo>
                    <a:pt x="609600" y="0"/>
                  </a:lnTo>
                  <a:close/>
                </a:path>
              </a:pathLst>
            </a:custGeom>
            <a:solidFill>
              <a:srgbClr val="FFF0B1"/>
            </a:solidFill>
          </p:spPr>
        </p:sp>
        <p:sp>
          <p:nvSpPr>
            <p:cNvPr name="TextBox 10" id="10"/>
            <p:cNvSpPr txBox="true"/>
            <p:nvPr/>
          </p:nvSpPr>
          <p:spPr>
            <a:xfrm>
              <a:off x="0" y="-57150"/>
              <a:ext cx="698500" cy="463550"/>
            </a:xfrm>
            <a:prstGeom prst="rect">
              <a:avLst/>
            </a:prstGeom>
          </p:spPr>
          <p:txBody>
            <a:bodyPr anchor="ctr" rtlCol="false" tIns="50800" lIns="50800" bIns="50800" rIns="50800"/>
            <a:lstStyle/>
            <a:p>
              <a:pPr algn="ctr">
                <a:lnSpc>
                  <a:spcPts val="3640"/>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2B2"/>
        </a:solidFill>
      </p:bgPr>
    </p:bg>
    <p:spTree>
      <p:nvGrpSpPr>
        <p:cNvPr id="1" name=""/>
        <p:cNvGrpSpPr/>
        <p:nvPr/>
      </p:nvGrpSpPr>
      <p:grpSpPr>
        <a:xfrm>
          <a:off x="0" y="0"/>
          <a:ext cx="0" cy="0"/>
          <a:chOff x="0" y="0"/>
          <a:chExt cx="0" cy="0"/>
        </a:xfrm>
      </p:grpSpPr>
      <p:sp>
        <p:nvSpPr>
          <p:cNvPr name="TextBox 2" id="2"/>
          <p:cNvSpPr txBox="true"/>
          <p:nvPr/>
        </p:nvSpPr>
        <p:spPr>
          <a:xfrm rot="0">
            <a:off x="2553168" y="-47625"/>
            <a:ext cx="16230600" cy="2143125"/>
          </a:xfrm>
          <a:prstGeom prst="rect">
            <a:avLst/>
          </a:prstGeom>
        </p:spPr>
        <p:txBody>
          <a:bodyPr anchor="t" rtlCol="false" tIns="0" lIns="0" bIns="0" rIns="0">
            <a:spAutoFit/>
          </a:bodyPr>
          <a:lstStyle/>
          <a:p>
            <a:pPr>
              <a:lnSpc>
                <a:spcPts val="8400"/>
              </a:lnSpc>
            </a:pPr>
            <a:r>
              <a:rPr lang="en-US" sz="7000" spc="-210">
                <a:solidFill>
                  <a:srgbClr val="373737"/>
                </a:solidFill>
                <a:latin typeface="ไอติม"/>
              </a:rPr>
              <a:t>RESİM YETENEK ALANI BİREYSEL DEĞERLENDİRME UYGULAMALARI</a:t>
            </a:r>
          </a:p>
        </p:txBody>
      </p:sp>
      <p:sp>
        <p:nvSpPr>
          <p:cNvPr name="TextBox 3" id="3"/>
          <p:cNvSpPr txBox="true"/>
          <p:nvPr/>
        </p:nvSpPr>
        <p:spPr>
          <a:xfrm rot="0">
            <a:off x="3439437" y="3466430"/>
            <a:ext cx="9831943" cy="1047750"/>
          </a:xfrm>
          <a:prstGeom prst="rect">
            <a:avLst/>
          </a:prstGeom>
        </p:spPr>
        <p:txBody>
          <a:bodyPr anchor="t" rtlCol="false" tIns="0" lIns="0" bIns="0" rIns="0">
            <a:spAutoFit/>
          </a:bodyPr>
          <a:lstStyle/>
          <a:p>
            <a:pPr>
              <a:lnSpc>
                <a:spcPts val="4200"/>
              </a:lnSpc>
            </a:pPr>
            <a:r>
              <a:rPr lang="en-US" sz="3000">
                <a:solidFill>
                  <a:srgbClr val="373737"/>
                </a:solidFill>
                <a:latin typeface="Nunito"/>
              </a:rPr>
              <a:t>Değerlendirmeler Bakanlıkça belirlenen ölçütler doğrultusunda yapılacaktır.</a:t>
            </a:r>
          </a:p>
        </p:txBody>
      </p:sp>
      <p:grpSp>
        <p:nvGrpSpPr>
          <p:cNvPr name="Group 4" id="4"/>
          <p:cNvGrpSpPr/>
          <p:nvPr/>
        </p:nvGrpSpPr>
        <p:grpSpPr>
          <a:xfrm rot="0">
            <a:off x="2233391" y="3565520"/>
            <a:ext cx="639555" cy="592388"/>
            <a:chOff x="0" y="0"/>
            <a:chExt cx="852740" cy="789850"/>
          </a:xfrm>
        </p:grpSpPr>
        <p:sp>
          <p:nvSpPr>
            <p:cNvPr name="Freeform 5" id="5"/>
            <p:cNvSpPr/>
            <p:nvPr/>
          </p:nvSpPr>
          <p:spPr>
            <a:xfrm flipH="false" flipV="false" rot="-10800000">
              <a:off x="0" y="0"/>
              <a:ext cx="852740" cy="789850"/>
            </a:xfrm>
            <a:custGeom>
              <a:avLst/>
              <a:gdLst/>
              <a:ahLst/>
              <a:cxnLst/>
              <a:rect r="r" b="b" t="t" l="l"/>
              <a:pathLst>
                <a:path h="789850" w="852740">
                  <a:moveTo>
                    <a:pt x="0" y="0"/>
                  </a:moveTo>
                  <a:lnTo>
                    <a:pt x="852740" y="0"/>
                  </a:lnTo>
                  <a:lnTo>
                    <a:pt x="852740" y="789850"/>
                  </a:lnTo>
                  <a:lnTo>
                    <a:pt x="0" y="789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90144" y="-1039"/>
              <a:ext cx="304701" cy="672572"/>
            </a:xfrm>
            <a:prstGeom prst="rect">
              <a:avLst/>
            </a:prstGeom>
          </p:spPr>
          <p:txBody>
            <a:bodyPr anchor="t" rtlCol="false" tIns="0" lIns="0" bIns="0" rIns="0">
              <a:spAutoFit/>
            </a:bodyPr>
            <a:lstStyle/>
            <a:p>
              <a:pPr algn="ctr">
                <a:lnSpc>
                  <a:spcPts val="4218"/>
                </a:lnSpc>
                <a:spcBef>
                  <a:spcPct val="0"/>
                </a:spcBef>
              </a:pPr>
              <a:r>
                <a:rPr lang="en-US" sz="3013" spc="-421">
                  <a:solidFill>
                    <a:srgbClr val="FFFFFF"/>
                  </a:solidFill>
                  <a:latin typeface="ไอติม Bold"/>
                </a:rPr>
                <a:t>1 .</a:t>
              </a:r>
            </a:p>
          </p:txBody>
        </p:sp>
      </p:grpSp>
      <p:sp>
        <p:nvSpPr>
          <p:cNvPr name="Freeform 7" id="7"/>
          <p:cNvSpPr/>
          <p:nvPr/>
        </p:nvSpPr>
        <p:spPr>
          <a:xfrm flipH="false" flipV="false" rot="0">
            <a:off x="2183036" y="5657780"/>
            <a:ext cx="740266" cy="612443"/>
          </a:xfrm>
          <a:custGeom>
            <a:avLst/>
            <a:gdLst/>
            <a:ahLst/>
            <a:cxnLst/>
            <a:rect r="r" b="b" t="t" l="l"/>
            <a:pathLst>
              <a:path h="612443" w="740266">
                <a:moveTo>
                  <a:pt x="0" y="0"/>
                </a:moveTo>
                <a:lnTo>
                  <a:pt x="740265" y="0"/>
                </a:lnTo>
                <a:lnTo>
                  <a:pt x="740265" y="612443"/>
                </a:lnTo>
                <a:lnTo>
                  <a:pt x="0" y="612443"/>
                </a:lnTo>
                <a:lnTo>
                  <a:pt x="0" y="0"/>
                </a:lnTo>
                <a:close/>
              </a:path>
            </a:pathLst>
          </a:custGeom>
          <a:blipFill>
            <a:blip r:embed="rId2">
              <a:extLst>
                <a:ext uri="{96DAC541-7B7A-43D3-8B79-37D633B846F1}">
                  <asvg:svgBlip xmlns:asvg="http://schemas.microsoft.com/office/drawing/2016/SVG/main" r:embed="rId3"/>
                </a:ext>
              </a:extLst>
            </a:blip>
            <a:stretch>
              <a:fillRect l="0" t="-5978" r="0" b="-5978"/>
            </a:stretch>
          </a:blipFill>
        </p:spPr>
      </p:sp>
      <p:sp>
        <p:nvSpPr>
          <p:cNvPr name="TextBox 8" id="8"/>
          <p:cNvSpPr txBox="true"/>
          <p:nvPr/>
        </p:nvSpPr>
        <p:spPr>
          <a:xfrm rot="0">
            <a:off x="2426856" y="5670227"/>
            <a:ext cx="252625" cy="521097"/>
          </a:xfrm>
          <a:prstGeom prst="rect">
            <a:avLst/>
          </a:prstGeom>
        </p:spPr>
        <p:txBody>
          <a:bodyPr anchor="t" rtlCol="false" tIns="0" lIns="0" bIns="0" rIns="0">
            <a:spAutoFit/>
          </a:bodyPr>
          <a:lstStyle/>
          <a:p>
            <a:pPr algn="ctr">
              <a:lnSpc>
                <a:spcPts val="4218"/>
              </a:lnSpc>
              <a:spcBef>
                <a:spcPct val="0"/>
              </a:spcBef>
            </a:pPr>
            <a:r>
              <a:rPr lang="en-US" sz="3013" spc="-421">
                <a:solidFill>
                  <a:srgbClr val="FFFFFF"/>
                </a:solidFill>
                <a:latin typeface="ไอติม Bold"/>
              </a:rPr>
              <a:t>2 .</a:t>
            </a:r>
          </a:p>
        </p:txBody>
      </p:sp>
      <p:sp>
        <p:nvSpPr>
          <p:cNvPr name="TextBox 9" id="9"/>
          <p:cNvSpPr txBox="true"/>
          <p:nvPr/>
        </p:nvSpPr>
        <p:spPr>
          <a:xfrm rot="0">
            <a:off x="3439437" y="5411551"/>
            <a:ext cx="9546193" cy="1581150"/>
          </a:xfrm>
          <a:prstGeom prst="rect">
            <a:avLst/>
          </a:prstGeom>
        </p:spPr>
        <p:txBody>
          <a:bodyPr anchor="t" rtlCol="false" tIns="0" lIns="0" bIns="0" rIns="0">
            <a:spAutoFit/>
          </a:bodyPr>
          <a:lstStyle/>
          <a:p>
            <a:pPr>
              <a:lnSpc>
                <a:spcPts val="4200"/>
              </a:lnSpc>
            </a:pPr>
            <a:r>
              <a:rPr lang="en-US" sz="3000">
                <a:solidFill>
                  <a:srgbClr val="373737"/>
                </a:solidFill>
                <a:latin typeface="Nunito"/>
              </a:rPr>
              <a:t>Uygulamalar belirlenen tarihlerde yer alan her bir gün için iki oturumdan oluşacak olup aynı gün değerlendirmeleri yapılacaktır.</a:t>
            </a:r>
          </a:p>
        </p:txBody>
      </p:sp>
      <p:sp>
        <p:nvSpPr>
          <p:cNvPr name="Freeform 10" id="10"/>
          <p:cNvSpPr/>
          <p:nvPr/>
        </p:nvSpPr>
        <p:spPr>
          <a:xfrm flipH="false" flipV="false" rot="0">
            <a:off x="2183036" y="7765648"/>
            <a:ext cx="740266" cy="612443"/>
          </a:xfrm>
          <a:custGeom>
            <a:avLst/>
            <a:gdLst/>
            <a:ahLst/>
            <a:cxnLst/>
            <a:rect r="r" b="b" t="t" l="l"/>
            <a:pathLst>
              <a:path h="612443" w="740266">
                <a:moveTo>
                  <a:pt x="0" y="0"/>
                </a:moveTo>
                <a:lnTo>
                  <a:pt x="740265" y="0"/>
                </a:lnTo>
                <a:lnTo>
                  <a:pt x="740265" y="612443"/>
                </a:lnTo>
                <a:lnTo>
                  <a:pt x="0" y="612443"/>
                </a:lnTo>
                <a:lnTo>
                  <a:pt x="0" y="0"/>
                </a:lnTo>
                <a:close/>
              </a:path>
            </a:pathLst>
          </a:custGeom>
          <a:blipFill>
            <a:blip r:embed="rId2">
              <a:extLst>
                <a:ext uri="{96DAC541-7B7A-43D3-8B79-37D633B846F1}">
                  <asvg:svgBlip xmlns:asvg="http://schemas.microsoft.com/office/drawing/2016/SVG/main" r:embed="rId3"/>
                </a:ext>
              </a:extLst>
            </a:blip>
            <a:stretch>
              <a:fillRect l="0" t="-5978" r="0" b="-5978"/>
            </a:stretch>
          </a:blipFill>
        </p:spPr>
      </p:sp>
      <p:sp>
        <p:nvSpPr>
          <p:cNvPr name="TextBox 11" id="11"/>
          <p:cNvSpPr txBox="true"/>
          <p:nvPr/>
        </p:nvSpPr>
        <p:spPr>
          <a:xfrm rot="0">
            <a:off x="2455408" y="7778095"/>
            <a:ext cx="195521" cy="521097"/>
          </a:xfrm>
          <a:prstGeom prst="rect">
            <a:avLst/>
          </a:prstGeom>
        </p:spPr>
        <p:txBody>
          <a:bodyPr anchor="t" rtlCol="false" tIns="0" lIns="0" bIns="0" rIns="0">
            <a:spAutoFit/>
          </a:bodyPr>
          <a:lstStyle/>
          <a:p>
            <a:pPr algn="ctr">
              <a:lnSpc>
                <a:spcPts val="4218"/>
              </a:lnSpc>
              <a:spcBef>
                <a:spcPct val="0"/>
              </a:spcBef>
            </a:pPr>
            <a:r>
              <a:rPr lang="en-US" sz="3013" spc="-421">
                <a:solidFill>
                  <a:srgbClr val="FFFFFF"/>
                </a:solidFill>
                <a:latin typeface="ไอติม Bold"/>
              </a:rPr>
              <a:t>3.</a:t>
            </a:r>
          </a:p>
        </p:txBody>
      </p:sp>
      <p:sp>
        <p:nvSpPr>
          <p:cNvPr name="TextBox 12" id="12"/>
          <p:cNvSpPr txBox="true"/>
          <p:nvPr/>
        </p:nvSpPr>
        <p:spPr>
          <a:xfrm rot="0">
            <a:off x="3439437" y="7708498"/>
            <a:ext cx="12879658" cy="1047750"/>
          </a:xfrm>
          <a:prstGeom prst="rect">
            <a:avLst/>
          </a:prstGeom>
        </p:spPr>
        <p:txBody>
          <a:bodyPr anchor="t" rtlCol="false" tIns="0" lIns="0" bIns="0" rIns="0">
            <a:spAutoFit/>
          </a:bodyPr>
          <a:lstStyle/>
          <a:p>
            <a:pPr algn="l" marL="0" indent="0" lvl="1">
              <a:lnSpc>
                <a:spcPts val="4200"/>
              </a:lnSpc>
              <a:spcBef>
                <a:spcPct val="0"/>
              </a:spcBef>
            </a:pPr>
            <a:r>
              <a:rPr lang="en-US" sz="3000" strike="noStrike" u="none">
                <a:solidFill>
                  <a:srgbClr val="373737"/>
                </a:solidFill>
                <a:latin typeface="Nunito"/>
              </a:rPr>
              <a:t>Değerlendirmeye girecek adaylar için gerekli materyaller uygulama merkezlerinde hazır bulundurulacaktır.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E2B2"/>
        </a:solidFill>
      </p:bgPr>
    </p:bg>
    <p:spTree>
      <p:nvGrpSpPr>
        <p:cNvPr id="1" name=""/>
        <p:cNvGrpSpPr/>
        <p:nvPr/>
      </p:nvGrpSpPr>
      <p:grpSpPr>
        <a:xfrm>
          <a:off x="0" y="0"/>
          <a:ext cx="0" cy="0"/>
          <a:chOff x="0" y="0"/>
          <a:chExt cx="0" cy="0"/>
        </a:xfrm>
      </p:grpSpPr>
      <p:sp>
        <p:nvSpPr>
          <p:cNvPr name="TextBox 2" id="2"/>
          <p:cNvSpPr txBox="true"/>
          <p:nvPr/>
        </p:nvSpPr>
        <p:spPr>
          <a:xfrm rot="0">
            <a:off x="2553168" y="66005"/>
            <a:ext cx="16230600" cy="2143125"/>
          </a:xfrm>
          <a:prstGeom prst="rect">
            <a:avLst/>
          </a:prstGeom>
        </p:spPr>
        <p:txBody>
          <a:bodyPr anchor="t" rtlCol="false" tIns="0" lIns="0" bIns="0" rIns="0">
            <a:spAutoFit/>
          </a:bodyPr>
          <a:lstStyle/>
          <a:p>
            <a:pPr>
              <a:lnSpc>
                <a:spcPts val="8400"/>
              </a:lnSpc>
            </a:pPr>
            <a:r>
              <a:rPr lang="en-US" sz="7000" spc="-210">
                <a:solidFill>
                  <a:srgbClr val="373737"/>
                </a:solidFill>
                <a:latin typeface="ไอติม"/>
              </a:rPr>
              <a:t>MÜZİK YETENEK ALANI BİREYSEL DEĞERLENDİRME UYGULAMALARI</a:t>
            </a:r>
          </a:p>
        </p:txBody>
      </p:sp>
      <p:sp>
        <p:nvSpPr>
          <p:cNvPr name="TextBox 3" id="3"/>
          <p:cNvSpPr txBox="true"/>
          <p:nvPr/>
        </p:nvSpPr>
        <p:spPr>
          <a:xfrm rot="0">
            <a:off x="3439437" y="3466430"/>
            <a:ext cx="9831943" cy="1047750"/>
          </a:xfrm>
          <a:prstGeom prst="rect">
            <a:avLst/>
          </a:prstGeom>
        </p:spPr>
        <p:txBody>
          <a:bodyPr anchor="t" rtlCol="false" tIns="0" lIns="0" bIns="0" rIns="0">
            <a:spAutoFit/>
          </a:bodyPr>
          <a:lstStyle/>
          <a:p>
            <a:pPr>
              <a:lnSpc>
                <a:spcPts val="4200"/>
              </a:lnSpc>
            </a:pPr>
            <a:r>
              <a:rPr lang="en-US" sz="3000">
                <a:solidFill>
                  <a:srgbClr val="373737"/>
                </a:solidFill>
                <a:latin typeface="Nunito"/>
              </a:rPr>
              <a:t>Değerlendirmeler Bakanlıkça belirlenen ölçütler doğrultusunda yapılacaktır.</a:t>
            </a:r>
          </a:p>
        </p:txBody>
      </p:sp>
      <p:grpSp>
        <p:nvGrpSpPr>
          <p:cNvPr name="Group 4" id="4"/>
          <p:cNvGrpSpPr/>
          <p:nvPr/>
        </p:nvGrpSpPr>
        <p:grpSpPr>
          <a:xfrm rot="0">
            <a:off x="2233391" y="3565520"/>
            <a:ext cx="639555" cy="592388"/>
            <a:chOff x="0" y="0"/>
            <a:chExt cx="852740" cy="789850"/>
          </a:xfrm>
        </p:grpSpPr>
        <p:sp>
          <p:nvSpPr>
            <p:cNvPr name="Freeform 5" id="5"/>
            <p:cNvSpPr/>
            <p:nvPr/>
          </p:nvSpPr>
          <p:spPr>
            <a:xfrm flipH="false" flipV="false" rot="-10800000">
              <a:off x="0" y="0"/>
              <a:ext cx="852740" cy="789850"/>
            </a:xfrm>
            <a:custGeom>
              <a:avLst/>
              <a:gdLst/>
              <a:ahLst/>
              <a:cxnLst/>
              <a:rect r="r" b="b" t="t" l="l"/>
              <a:pathLst>
                <a:path h="789850" w="852740">
                  <a:moveTo>
                    <a:pt x="0" y="0"/>
                  </a:moveTo>
                  <a:lnTo>
                    <a:pt x="852740" y="0"/>
                  </a:lnTo>
                  <a:lnTo>
                    <a:pt x="852740" y="789850"/>
                  </a:lnTo>
                  <a:lnTo>
                    <a:pt x="0" y="7898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90144" y="-1039"/>
              <a:ext cx="304701" cy="672572"/>
            </a:xfrm>
            <a:prstGeom prst="rect">
              <a:avLst/>
            </a:prstGeom>
          </p:spPr>
          <p:txBody>
            <a:bodyPr anchor="t" rtlCol="false" tIns="0" lIns="0" bIns="0" rIns="0">
              <a:spAutoFit/>
            </a:bodyPr>
            <a:lstStyle/>
            <a:p>
              <a:pPr algn="ctr">
                <a:lnSpc>
                  <a:spcPts val="4218"/>
                </a:lnSpc>
                <a:spcBef>
                  <a:spcPct val="0"/>
                </a:spcBef>
              </a:pPr>
              <a:r>
                <a:rPr lang="en-US" sz="3013" spc="-421">
                  <a:solidFill>
                    <a:srgbClr val="FFFFFF"/>
                  </a:solidFill>
                  <a:latin typeface="ไอติม Bold"/>
                </a:rPr>
                <a:t>1 .</a:t>
              </a:r>
            </a:p>
          </p:txBody>
        </p:sp>
      </p:grpSp>
      <p:grpSp>
        <p:nvGrpSpPr>
          <p:cNvPr name="Group 7" id="7"/>
          <p:cNvGrpSpPr/>
          <p:nvPr/>
        </p:nvGrpSpPr>
        <p:grpSpPr>
          <a:xfrm rot="0">
            <a:off x="2183036" y="5657780"/>
            <a:ext cx="740266" cy="612443"/>
            <a:chOff x="0" y="0"/>
            <a:chExt cx="987021" cy="816591"/>
          </a:xfrm>
        </p:grpSpPr>
        <p:sp>
          <p:nvSpPr>
            <p:cNvPr name="Freeform 8" id="8"/>
            <p:cNvSpPr/>
            <p:nvPr/>
          </p:nvSpPr>
          <p:spPr>
            <a:xfrm flipH="false" flipV="false" rot="0">
              <a:off x="0" y="0"/>
              <a:ext cx="987021" cy="816591"/>
            </a:xfrm>
            <a:custGeom>
              <a:avLst/>
              <a:gdLst/>
              <a:ahLst/>
              <a:cxnLst/>
              <a:rect r="r" b="b" t="t" l="l"/>
              <a:pathLst>
                <a:path h="816591" w="987021">
                  <a:moveTo>
                    <a:pt x="0" y="0"/>
                  </a:moveTo>
                  <a:lnTo>
                    <a:pt x="987021" y="0"/>
                  </a:lnTo>
                  <a:lnTo>
                    <a:pt x="987021" y="816591"/>
                  </a:lnTo>
                  <a:lnTo>
                    <a:pt x="0" y="816591"/>
                  </a:lnTo>
                  <a:lnTo>
                    <a:pt x="0" y="0"/>
                  </a:lnTo>
                  <a:close/>
                </a:path>
              </a:pathLst>
            </a:custGeom>
            <a:blipFill>
              <a:blip r:embed="rId2">
                <a:extLst>
                  <a:ext uri="{96DAC541-7B7A-43D3-8B79-37D633B846F1}">
                    <asvg:svgBlip xmlns:asvg="http://schemas.microsoft.com/office/drawing/2016/SVG/main" r:embed="rId3"/>
                  </a:ext>
                </a:extLst>
              </a:blip>
              <a:stretch>
                <a:fillRect l="0" t="-5978" r="0" b="-5978"/>
              </a:stretch>
            </a:blipFill>
          </p:spPr>
        </p:sp>
        <p:sp>
          <p:nvSpPr>
            <p:cNvPr name="TextBox 9" id="9"/>
            <p:cNvSpPr txBox="true"/>
            <p:nvPr/>
          </p:nvSpPr>
          <p:spPr>
            <a:xfrm rot="0">
              <a:off x="325094" y="38822"/>
              <a:ext cx="336834" cy="672571"/>
            </a:xfrm>
            <a:prstGeom prst="rect">
              <a:avLst/>
            </a:prstGeom>
          </p:spPr>
          <p:txBody>
            <a:bodyPr anchor="t" rtlCol="false" tIns="0" lIns="0" bIns="0" rIns="0">
              <a:spAutoFit/>
            </a:bodyPr>
            <a:lstStyle/>
            <a:p>
              <a:pPr algn="ctr">
                <a:lnSpc>
                  <a:spcPts val="4218"/>
                </a:lnSpc>
                <a:spcBef>
                  <a:spcPct val="0"/>
                </a:spcBef>
              </a:pPr>
              <a:r>
                <a:rPr lang="en-US" sz="3013" spc="-421">
                  <a:solidFill>
                    <a:srgbClr val="FFFFFF"/>
                  </a:solidFill>
                  <a:latin typeface="ไอติม Bold"/>
                </a:rPr>
                <a:t>2 .</a:t>
              </a:r>
            </a:p>
          </p:txBody>
        </p:sp>
      </p:grpSp>
      <p:sp>
        <p:nvSpPr>
          <p:cNvPr name="TextBox 10" id="10"/>
          <p:cNvSpPr txBox="true"/>
          <p:nvPr/>
        </p:nvSpPr>
        <p:spPr>
          <a:xfrm rot="0">
            <a:off x="3439437" y="5411551"/>
            <a:ext cx="9546193" cy="1047750"/>
          </a:xfrm>
          <a:prstGeom prst="rect">
            <a:avLst/>
          </a:prstGeom>
        </p:spPr>
        <p:txBody>
          <a:bodyPr anchor="t" rtlCol="false" tIns="0" lIns="0" bIns="0" rIns="0">
            <a:spAutoFit/>
          </a:bodyPr>
          <a:lstStyle/>
          <a:p>
            <a:pPr>
              <a:lnSpc>
                <a:spcPts val="4200"/>
              </a:lnSpc>
            </a:pPr>
            <a:r>
              <a:rPr lang="en-US" sz="3000">
                <a:solidFill>
                  <a:srgbClr val="373737"/>
                </a:solidFill>
                <a:latin typeface="Nunito"/>
              </a:rPr>
              <a:t>Değerlendirmeler her gün için dört (4) oturum şeklinde gerçekleştirilecektir.</a:t>
            </a:r>
          </a:p>
        </p:txBody>
      </p:sp>
      <p:sp>
        <p:nvSpPr>
          <p:cNvPr name="Freeform 11" id="11"/>
          <p:cNvSpPr/>
          <p:nvPr/>
        </p:nvSpPr>
        <p:spPr>
          <a:xfrm flipH="false" flipV="false" rot="0">
            <a:off x="2183036" y="7411801"/>
            <a:ext cx="740266" cy="612443"/>
          </a:xfrm>
          <a:custGeom>
            <a:avLst/>
            <a:gdLst/>
            <a:ahLst/>
            <a:cxnLst/>
            <a:rect r="r" b="b" t="t" l="l"/>
            <a:pathLst>
              <a:path h="612443" w="740266">
                <a:moveTo>
                  <a:pt x="0" y="0"/>
                </a:moveTo>
                <a:lnTo>
                  <a:pt x="740265" y="0"/>
                </a:lnTo>
                <a:lnTo>
                  <a:pt x="740265" y="612443"/>
                </a:lnTo>
                <a:lnTo>
                  <a:pt x="0" y="612443"/>
                </a:lnTo>
                <a:lnTo>
                  <a:pt x="0" y="0"/>
                </a:lnTo>
                <a:close/>
              </a:path>
            </a:pathLst>
          </a:custGeom>
          <a:blipFill>
            <a:blip r:embed="rId2">
              <a:extLst>
                <a:ext uri="{96DAC541-7B7A-43D3-8B79-37D633B846F1}">
                  <asvg:svgBlip xmlns:asvg="http://schemas.microsoft.com/office/drawing/2016/SVG/main" r:embed="rId3"/>
                </a:ext>
              </a:extLst>
            </a:blip>
            <a:stretch>
              <a:fillRect l="0" t="-5978" r="0" b="-5978"/>
            </a:stretch>
          </a:blipFill>
        </p:spPr>
      </p:sp>
      <p:sp>
        <p:nvSpPr>
          <p:cNvPr name="TextBox 12" id="12"/>
          <p:cNvSpPr txBox="true"/>
          <p:nvPr/>
        </p:nvSpPr>
        <p:spPr>
          <a:xfrm rot="0">
            <a:off x="2455408" y="7424249"/>
            <a:ext cx="195521" cy="521097"/>
          </a:xfrm>
          <a:prstGeom prst="rect">
            <a:avLst/>
          </a:prstGeom>
        </p:spPr>
        <p:txBody>
          <a:bodyPr anchor="t" rtlCol="false" tIns="0" lIns="0" bIns="0" rIns="0">
            <a:spAutoFit/>
          </a:bodyPr>
          <a:lstStyle/>
          <a:p>
            <a:pPr algn="ctr">
              <a:lnSpc>
                <a:spcPts val="4218"/>
              </a:lnSpc>
              <a:spcBef>
                <a:spcPct val="0"/>
              </a:spcBef>
            </a:pPr>
            <a:r>
              <a:rPr lang="en-US" sz="3013" spc="-421">
                <a:solidFill>
                  <a:srgbClr val="FFFFFF"/>
                </a:solidFill>
                <a:latin typeface="ไอติม Bold"/>
              </a:rPr>
              <a:t>3.</a:t>
            </a:r>
          </a:p>
        </p:txBody>
      </p:sp>
      <p:sp>
        <p:nvSpPr>
          <p:cNvPr name="TextBox 13" id="13"/>
          <p:cNvSpPr txBox="true"/>
          <p:nvPr/>
        </p:nvSpPr>
        <p:spPr>
          <a:xfrm rot="0">
            <a:off x="3439437" y="7354651"/>
            <a:ext cx="12879658" cy="1047750"/>
          </a:xfrm>
          <a:prstGeom prst="rect">
            <a:avLst/>
          </a:prstGeom>
        </p:spPr>
        <p:txBody>
          <a:bodyPr anchor="t" rtlCol="false" tIns="0" lIns="0" bIns="0" rIns="0">
            <a:spAutoFit/>
          </a:bodyPr>
          <a:lstStyle/>
          <a:p>
            <a:pPr algn="l" marL="0" indent="0" lvl="1">
              <a:lnSpc>
                <a:spcPts val="4200"/>
              </a:lnSpc>
              <a:spcBef>
                <a:spcPct val="0"/>
              </a:spcBef>
            </a:pPr>
            <a:r>
              <a:rPr lang="en-US" sz="3000" strike="noStrike" u="none">
                <a:solidFill>
                  <a:srgbClr val="373737"/>
                </a:solidFill>
                <a:latin typeface="Nunito"/>
              </a:rPr>
              <a:t>Değerlendirmeye girecek adaylar için gerekli materyaller uygulama merkezlerinde hazır bulundurulacaktır.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BE1E8"/>
        </a:solidFill>
      </p:bgPr>
    </p:bg>
    <p:spTree>
      <p:nvGrpSpPr>
        <p:cNvPr id="1" name=""/>
        <p:cNvGrpSpPr/>
        <p:nvPr/>
      </p:nvGrpSpPr>
      <p:grpSpPr>
        <a:xfrm>
          <a:off x="0" y="0"/>
          <a:ext cx="0" cy="0"/>
          <a:chOff x="0" y="0"/>
          <a:chExt cx="0" cy="0"/>
        </a:xfrm>
      </p:grpSpPr>
      <p:sp>
        <p:nvSpPr>
          <p:cNvPr name="TextBox 2" id="2"/>
          <p:cNvSpPr txBox="true"/>
          <p:nvPr/>
        </p:nvSpPr>
        <p:spPr>
          <a:xfrm rot="0">
            <a:off x="1187925" y="3969548"/>
            <a:ext cx="16071375" cy="3838575"/>
          </a:xfrm>
          <a:prstGeom prst="rect">
            <a:avLst/>
          </a:prstGeom>
        </p:spPr>
        <p:txBody>
          <a:bodyPr anchor="t" rtlCol="false" tIns="0" lIns="0" bIns="0" rIns="0">
            <a:spAutoFit/>
          </a:bodyPr>
          <a:lstStyle/>
          <a:p>
            <a:pPr algn="ctr">
              <a:lnSpc>
                <a:spcPts val="5040"/>
              </a:lnSpc>
              <a:spcBef>
                <a:spcPct val="0"/>
              </a:spcBef>
            </a:pPr>
            <a:r>
              <a:rPr lang="en-US" sz="4200" spc="-126">
                <a:solidFill>
                  <a:srgbClr val="373737"/>
                </a:solidFill>
                <a:latin typeface="ไอติม"/>
              </a:rPr>
              <a:t>Genel zihinsel, resim ve müzik yetenek alanı </a:t>
            </a:r>
            <a:r>
              <a:rPr lang="en-US" sz="4200" spc="-126">
                <a:solidFill>
                  <a:srgbClr val="E387B7"/>
                </a:solidFill>
                <a:latin typeface="ไอติม"/>
              </a:rPr>
              <a:t>ön değerlendirme</a:t>
            </a:r>
            <a:r>
              <a:rPr lang="en-US" sz="4200" spc="-126">
                <a:solidFill>
                  <a:srgbClr val="373737"/>
                </a:solidFill>
                <a:latin typeface="ไอติม"/>
              </a:rPr>
              <a:t>/</a:t>
            </a:r>
            <a:r>
              <a:rPr lang="en-US" sz="4200" spc="-126">
                <a:solidFill>
                  <a:srgbClr val="EBB230"/>
                </a:solidFill>
                <a:latin typeface="ไอติม"/>
              </a:rPr>
              <a:t>bireysel değerlendirme</a:t>
            </a:r>
            <a:r>
              <a:rPr lang="en-US" sz="4200" spc="-126">
                <a:solidFill>
                  <a:srgbClr val="373737"/>
                </a:solidFill>
                <a:latin typeface="ไอติม"/>
              </a:rPr>
              <a:t> uygulamalarına ilişkin itirazlar takvimde belirtilen tarih aralığında öğrenci velisi tarafından https://eitiraz.meb.gov.tr adresinde yer alan e-İtiraz Modülü üzerinden yapılacaktır. İtirazlar, il tanılama sınav komisyonlarınca takvimde belirtilen tarih aralığında değerlendirilerek e-İtiraz Modülü üzerinden cevaplandırılacaktır.</a:t>
            </a:r>
          </a:p>
        </p:txBody>
      </p:sp>
      <p:sp>
        <p:nvSpPr>
          <p:cNvPr name="Freeform 3" id="3"/>
          <p:cNvSpPr/>
          <p:nvPr/>
        </p:nvSpPr>
        <p:spPr>
          <a:xfrm flipH="false" flipV="false" rot="1435392">
            <a:off x="8129742" y="1886413"/>
            <a:ext cx="4028332" cy="1555943"/>
          </a:xfrm>
          <a:custGeom>
            <a:avLst/>
            <a:gdLst/>
            <a:ahLst/>
            <a:cxnLst/>
            <a:rect r="r" b="b" t="t" l="l"/>
            <a:pathLst>
              <a:path h="1555943" w="4028332">
                <a:moveTo>
                  <a:pt x="0" y="0"/>
                </a:moveTo>
                <a:lnTo>
                  <a:pt x="4028332" y="0"/>
                </a:lnTo>
                <a:lnTo>
                  <a:pt x="4028332" y="1555943"/>
                </a:lnTo>
                <a:lnTo>
                  <a:pt x="0" y="15559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187925" y="0"/>
            <a:ext cx="15912150" cy="1028700"/>
          </a:xfrm>
          <a:prstGeom prst="rect">
            <a:avLst/>
          </a:prstGeom>
        </p:spPr>
        <p:txBody>
          <a:bodyPr anchor="t" rtlCol="false" tIns="0" lIns="0" bIns="0" rIns="0">
            <a:spAutoFit/>
          </a:bodyPr>
          <a:lstStyle/>
          <a:p>
            <a:pPr algn="ctr">
              <a:lnSpc>
                <a:spcPts val="8160"/>
              </a:lnSpc>
            </a:pPr>
            <a:r>
              <a:rPr lang="en-US" sz="6800" spc="-204">
                <a:solidFill>
                  <a:srgbClr val="373737"/>
                </a:solidFill>
                <a:latin typeface="ไอติม"/>
              </a:rPr>
              <a:t>İTİRAZLAR</a:t>
            </a:r>
          </a:p>
        </p:txBody>
      </p:sp>
      <p:sp>
        <p:nvSpPr>
          <p:cNvPr name="Freeform 5" id="5"/>
          <p:cNvSpPr/>
          <p:nvPr/>
        </p:nvSpPr>
        <p:spPr>
          <a:xfrm flipH="false" flipV="false" rot="0">
            <a:off x="3659102" y="1136480"/>
            <a:ext cx="4024910" cy="2842593"/>
          </a:xfrm>
          <a:custGeom>
            <a:avLst/>
            <a:gdLst/>
            <a:ahLst/>
            <a:cxnLst/>
            <a:rect r="r" b="b" t="t" l="l"/>
            <a:pathLst>
              <a:path h="2842593" w="4024910">
                <a:moveTo>
                  <a:pt x="0" y="0"/>
                </a:moveTo>
                <a:lnTo>
                  <a:pt x="4024910" y="0"/>
                </a:lnTo>
                <a:lnTo>
                  <a:pt x="4024910" y="2842593"/>
                </a:lnTo>
                <a:lnTo>
                  <a:pt x="0" y="2842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141690" y="1996038"/>
            <a:ext cx="3542322" cy="1257300"/>
          </a:xfrm>
          <a:prstGeom prst="rect">
            <a:avLst/>
          </a:prstGeom>
        </p:spPr>
        <p:txBody>
          <a:bodyPr anchor="t" rtlCol="false" tIns="0" lIns="0" bIns="0" rIns="0">
            <a:spAutoFit/>
          </a:bodyPr>
          <a:lstStyle/>
          <a:p>
            <a:pPr algn="ctr">
              <a:lnSpc>
                <a:spcPts val="4996"/>
              </a:lnSpc>
              <a:spcBef>
                <a:spcPct val="0"/>
              </a:spcBef>
            </a:pPr>
            <a:r>
              <a:rPr lang="en-US" sz="4163" spc="-124">
                <a:solidFill>
                  <a:srgbClr val="000000"/>
                </a:solidFill>
                <a:latin typeface="ไอติม"/>
              </a:rPr>
              <a:t>22-26 Nisan 2024</a:t>
            </a:r>
          </a:p>
        </p:txBody>
      </p:sp>
      <p:sp>
        <p:nvSpPr>
          <p:cNvPr name="Freeform 7" id="7"/>
          <p:cNvSpPr/>
          <p:nvPr/>
        </p:nvSpPr>
        <p:spPr>
          <a:xfrm flipH="false" flipV="true" rot="-5545676">
            <a:off x="15702757" y="5705713"/>
            <a:ext cx="4028332" cy="1555943"/>
          </a:xfrm>
          <a:custGeom>
            <a:avLst/>
            <a:gdLst/>
            <a:ahLst/>
            <a:cxnLst/>
            <a:rect r="r" b="b" t="t" l="l"/>
            <a:pathLst>
              <a:path h="1555943" w="4028332">
                <a:moveTo>
                  <a:pt x="0" y="1555943"/>
                </a:moveTo>
                <a:lnTo>
                  <a:pt x="4028332" y="1555943"/>
                </a:lnTo>
                <a:lnTo>
                  <a:pt x="4028332" y="0"/>
                </a:lnTo>
                <a:lnTo>
                  <a:pt x="0" y="0"/>
                </a:lnTo>
                <a:lnTo>
                  <a:pt x="0" y="155594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2829413" y="7444407"/>
            <a:ext cx="4024910" cy="2842593"/>
          </a:xfrm>
          <a:custGeom>
            <a:avLst/>
            <a:gdLst/>
            <a:ahLst/>
            <a:cxnLst/>
            <a:rect r="r" b="b" t="t" l="l"/>
            <a:pathLst>
              <a:path h="2842593" w="4024910">
                <a:moveTo>
                  <a:pt x="0" y="0"/>
                </a:moveTo>
                <a:lnTo>
                  <a:pt x="4024910" y="0"/>
                </a:lnTo>
                <a:lnTo>
                  <a:pt x="4024910" y="2842593"/>
                </a:lnTo>
                <a:lnTo>
                  <a:pt x="0" y="28425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3312001" y="8237054"/>
            <a:ext cx="3542322" cy="1257300"/>
          </a:xfrm>
          <a:prstGeom prst="rect">
            <a:avLst/>
          </a:prstGeom>
        </p:spPr>
        <p:txBody>
          <a:bodyPr anchor="t" rtlCol="false" tIns="0" lIns="0" bIns="0" rIns="0">
            <a:spAutoFit/>
          </a:bodyPr>
          <a:lstStyle/>
          <a:p>
            <a:pPr algn="ctr">
              <a:lnSpc>
                <a:spcPts val="4996"/>
              </a:lnSpc>
              <a:spcBef>
                <a:spcPct val="0"/>
              </a:spcBef>
            </a:pPr>
            <a:r>
              <a:rPr lang="en-US" sz="4163" spc="-124">
                <a:solidFill>
                  <a:srgbClr val="000000"/>
                </a:solidFill>
                <a:latin typeface="ไอติม"/>
              </a:rPr>
              <a:t>05-09 Ağustos 2024</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D9DFD6"/>
        </a:solidFill>
      </p:bgPr>
    </p:bg>
    <p:spTree>
      <p:nvGrpSpPr>
        <p:cNvPr id="1" name=""/>
        <p:cNvGrpSpPr/>
        <p:nvPr/>
      </p:nvGrpSpPr>
      <p:grpSpPr>
        <a:xfrm>
          <a:off x="0" y="0"/>
          <a:ext cx="0" cy="0"/>
          <a:chOff x="0" y="0"/>
          <a:chExt cx="0" cy="0"/>
        </a:xfrm>
      </p:grpSpPr>
      <p:grpSp>
        <p:nvGrpSpPr>
          <p:cNvPr name="Group 2" id="2"/>
          <p:cNvGrpSpPr/>
          <p:nvPr/>
        </p:nvGrpSpPr>
        <p:grpSpPr>
          <a:xfrm rot="0">
            <a:off x="0" y="-826803"/>
            <a:ext cx="18288000" cy="12242163"/>
            <a:chOff x="0" y="0"/>
            <a:chExt cx="24384000" cy="16322884"/>
          </a:xfrm>
        </p:grpSpPr>
        <p:sp>
          <p:nvSpPr>
            <p:cNvPr name="Freeform 3" id="3"/>
            <p:cNvSpPr/>
            <p:nvPr/>
          </p:nvSpPr>
          <p:spPr>
            <a:xfrm flipH="false" flipV="false" rot="0">
              <a:off x="0"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061116"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061116"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222558"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6222558"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9" id="9"/>
          <p:cNvGrpSpPr/>
          <p:nvPr/>
        </p:nvGrpSpPr>
        <p:grpSpPr>
          <a:xfrm rot="0">
            <a:off x="3874339" y="3027723"/>
            <a:ext cx="10672673" cy="4476587"/>
            <a:chOff x="0" y="0"/>
            <a:chExt cx="3577638" cy="1500618"/>
          </a:xfrm>
        </p:grpSpPr>
        <p:sp>
          <p:nvSpPr>
            <p:cNvPr name="Freeform 10" id="10"/>
            <p:cNvSpPr/>
            <p:nvPr/>
          </p:nvSpPr>
          <p:spPr>
            <a:xfrm flipH="false" flipV="false" rot="0">
              <a:off x="0" y="-1270"/>
              <a:ext cx="3578908" cy="1499348"/>
            </a:xfrm>
            <a:custGeom>
              <a:avLst/>
              <a:gdLst/>
              <a:ahLst/>
              <a:cxnLst/>
              <a:rect r="r" b="b" t="t" l="l"/>
              <a:pathLst>
                <a:path h="1499348" w="3578908">
                  <a:moveTo>
                    <a:pt x="3567478" y="27940"/>
                  </a:moveTo>
                  <a:cubicBezTo>
                    <a:pt x="3558588" y="24130"/>
                    <a:pt x="3549698" y="21590"/>
                    <a:pt x="3540808" y="21590"/>
                  </a:cubicBezTo>
                  <a:cubicBezTo>
                    <a:pt x="3514138" y="20320"/>
                    <a:pt x="3461233" y="20320"/>
                    <a:pt x="3402900" y="17780"/>
                  </a:cubicBezTo>
                  <a:cubicBezTo>
                    <a:pt x="3269566" y="12700"/>
                    <a:pt x="3139011" y="6350"/>
                    <a:pt x="3005678" y="3810"/>
                  </a:cubicBezTo>
                  <a:cubicBezTo>
                    <a:pt x="2897344" y="1270"/>
                    <a:pt x="2791789" y="3810"/>
                    <a:pt x="2683456" y="2540"/>
                  </a:cubicBezTo>
                  <a:cubicBezTo>
                    <a:pt x="2636233" y="2540"/>
                    <a:pt x="2589011" y="0"/>
                    <a:pt x="2541789" y="2540"/>
                  </a:cubicBezTo>
                  <a:cubicBezTo>
                    <a:pt x="2427900" y="10160"/>
                    <a:pt x="2314011" y="11430"/>
                    <a:pt x="2197345" y="8890"/>
                  </a:cubicBezTo>
                  <a:cubicBezTo>
                    <a:pt x="2139011" y="7620"/>
                    <a:pt x="2080678" y="7620"/>
                    <a:pt x="2022345" y="7620"/>
                  </a:cubicBezTo>
                  <a:cubicBezTo>
                    <a:pt x="1916789" y="7620"/>
                    <a:pt x="1811234" y="7620"/>
                    <a:pt x="1705679" y="6350"/>
                  </a:cubicBezTo>
                  <a:cubicBezTo>
                    <a:pt x="1594568" y="5080"/>
                    <a:pt x="500124" y="2540"/>
                    <a:pt x="391791" y="1270"/>
                  </a:cubicBezTo>
                  <a:cubicBezTo>
                    <a:pt x="302902" y="0"/>
                    <a:pt x="216791" y="1270"/>
                    <a:pt x="127902" y="1270"/>
                  </a:cubicBezTo>
                  <a:cubicBezTo>
                    <a:pt x="66791" y="1270"/>
                    <a:pt x="33020" y="3810"/>
                    <a:pt x="5080" y="5080"/>
                  </a:cubicBezTo>
                  <a:cubicBezTo>
                    <a:pt x="3810" y="5080"/>
                    <a:pt x="2540" y="7620"/>
                    <a:pt x="0" y="8890"/>
                  </a:cubicBezTo>
                  <a:cubicBezTo>
                    <a:pt x="1270" y="21590"/>
                    <a:pt x="3810" y="34290"/>
                    <a:pt x="5080" y="46990"/>
                  </a:cubicBezTo>
                  <a:cubicBezTo>
                    <a:pt x="15240" y="111205"/>
                    <a:pt x="16510" y="174022"/>
                    <a:pt x="17780" y="235737"/>
                  </a:cubicBezTo>
                  <a:cubicBezTo>
                    <a:pt x="19050" y="298554"/>
                    <a:pt x="17780" y="361371"/>
                    <a:pt x="16510" y="425291"/>
                  </a:cubicBezTo>
                  <a:cubicBezTo>
                    <a:pt x="15240" y="490312"/>
                    <a:pt x="2540" y="1172483"/>
                    <a:pt x="2540" y="1237504"/>
                  </a:cubicBezTo>
                  <a:cubicBezTo>
                    <a:pt x="2540" y="1301423"/>
                    <a:pt x="1270" y="1365343"/>
                    <a:pt x="0" y="1429262"/>
                  </a:cubicBezTo>
                  <a:cubicBezTo>
                    <a:pt x="0" y="1444738"/>
                    <a:pt x="3810" y="1454898"/>
                    <a:pt x="15240" y="1459978"/>
                  </a:cubicBezTo>
                  <a:cubicBezTo>
                    <a:pt x="22860" y="1463788"/>
                    <a:pt x="31750" y="1466328"/>
                    <a:pt x="40640" y="1467598"/>
                  </a:cubicBezTo>
                  <a:cubicBezTo>
                    <a:pt x="125124" y="1472678"/>
                    <a:pt x="230680" y="1476488"/>
                    <a:pt x="336235" y="1481568"/>
                  </a:cubicBezTo>
                  <a:cubicBezTo>
                    <a:pt x="394568" y="1484108"/>
                    <a:pt x="452902" y="1489188"/>
                    <a:pt x="511235" y="1490458"/>
                  </a:cubicBezTo>
                  <a:cubicBezTo>
                    <a:pt x="608457" y="1492998"/>
                    <a:pt x="1691790" y="1494268"/>
                    <a:pt x="1789012" y="1495538"/>
                  </a:cubicBezTo>
                  <a:cubicBezTo>
                    <a:pt x="1802901" y="1495538"/>
                    <a:pt x="1816790" y="1495538"/>
                    <a:pt x="1830679" y="1495538"/>
                  </a:cubicBezTo>
                  <a:cubicBezTo>
                    <a:pt x="1897345" y="1495538"/>
                    <a:pt x="1966789" y="1494268"/>
                    <a:pt x="2033456" y="1494268"/>
                  </a:cubicBezTo>
                  <a:cubicBezTo>
                    <a:pt x="2111234" y="1494268"/>
                    <a:pt x="2186234" y="1495538"/>
                    <a:pt x="2264011" y="1495538"/>
                  </a:cubicBezTo>
                  <a:cubicBezTo>
                    <a:pt x="2377900" y="1495538"/>
                    <a:pt x="2494567" y="1495538"/>
                    <a:pt x="2608456" y="1495538"/>
                  </a:cubicBezTo>
                  <a:cubicBezTo>
                    <a:pt x="2714011" y="1495538"/>
                    <a:pt x="2819567" y="1496808"/>
                    <a:pt x="2925122" y="1498078"/>
                  </a:cubicBezTo>
                  <a:cubicBezTo>
                    <a:pt x="2972344" y="1498078"/>
                    <a:pt x="3022344" y="1499348"/>
                    <a:pt x="3069566" y="1499348"/>
                  </a:cubicBezTo>
                  <a:cubicBezTo>
                    <a:pt x="3222344" y="1498078"/>
                    <a:pt x="3372344" y="1491728"/>
                    <a:pt x="3517948" y="1491728"/>
                  </a:cubicBezTo>
                  <a:cubicBezTo>
                    <a:pt x="3521758" y="1491728"/>
                    <a:pt x="3526838" y="1489188"/>
                    <a:pt x="3530648" y="1486648"/>
                  </a:cubicBezTo>
                  <a:cubicBezTo>
                    <a:pt x="3535728" y="1482838"/>
                    <a:pt x="3538268" y="1476488"/>
                    <a:pt x="3540808" y="1473948"/>
                  </a:cubicBezTo>
                  <a:cubicBezTo>
                    <a:pt x="3542078" y="1421547"/>
                    <a:pt x="3543348" y="1375261"/>
                    <a:pt x="3544618" y="1328975"/>
                  </a:cubicBezTo>
                  <a:cubicBezTo>
                    <a:pt x="3545888" y="1257341"/>
                    <a:pt x="3556048" y="569660"/>
                    <a:pt x="3557318" y="498026"/>
                  </a:cubicBezTo>
                  <a:cubicBezTo>
                    <a:pt x="3557318" y="455046"/>
                    <a:pt x="3558588" y="412066"/>
                    <a:pt x="3559858" y="369086"/>
                  </a:cubicBezTo>
                  <a:cubicBezTo>
                    <a:pt x="3561128" y="322800"/>
                    <a:pt x="3562398" y="276513"/>
                    <a:pt x="3564938" y="230227"/>
                  </a:cubicBezTo>
                  <a:cubicBezTo>
                    <a:pt x="3566208" y="202676"/>
                    <a:pt x="3566208" y="174022"/>
                    <a:pt x="3571288" y="146471"/>
                  </a:cubicBezTo>
                  <a:cubicBezTo>
                    <a:pt x="3576368" y="113409"/>
                    <a:pt x="3578908" y="81450"/>
                    <a:pt x="3577638" y="44450"/>
                  </a:cubicBezTo>
                  <a:cubicBezTo>
                    <a:pt x="3577638" y="38100"/>
                    <a:pt x="3573828" y="30480"/>
                    <a:pt x="3567478" y="27940"/>
                  </a:cubicBezTo>
                  <a:close/>
                </a:path>
              </a:pathLst>
            </a:custGeom>
            <a:solidFill>
              <a:srgbClr val="6AACAF"/>
            </a:solidFill>
          </p:spPr>
        </p:sp>
      </p:grpSp>
      <p:sp>
        <p:nvSpPr>
          <p:cNvPr name="TextBox 11" id="11"/>
          <p:cNvSpPr txBox="true"/>
          <p:nvPr/>
        </p:nvSpPr>
        <p:spPr>
          <a:xfrm rot="0">
            <a:off x="6586214" y="4514850"/>
            <a:ext cx="5248921" cy="1238250"/>
          </a:xfrm>
          <a:prstGeom prst="rect">
            <a:avLst/>
          </a:prstGeom>
        </p:spPr>
        <p:txBody>
          <a:bodyPr anchor="t" rtlCol="false" tIns="0" lIns="0" bIns="0" rIns="0">
            <a:spAutoFit/>
          </a:bodyPr>
          <a:lstStyle/>
          <a:p>
            <a:pPr algn="ctr">
              <a:lnSpc>
                <a:spcPts val="9600"/>
              </a:lnSpc>
            </a:pPr>
            <a:r>
              <a:rPr lang="en-US" sz="8000" spc="-240">
                <a:solidFill>
                  <a:srgbClr val="373737"/>
                </a:solidFill>
                <a:latin typeface="ไอติม"/>
              </a:rPr>
              <a:t>Teşekkürler!</a:t>
            </a:r>
          </a:p>
        </p:txBody>
      </p:sp>
      <p:sp>
        <p:nvSpPr>
          <p:cNvPr name="Freeform 12" id="12"/>
          <p:cNvSpPr/>
          <p:nvPr/>
        </p:nvSpPr>
        <p:spPr>
          <a:xfrm flipH="false" flipV="false" rot="-1963666">
            <a:off x="3135181" y="3012316"/>
            <a:ext cx="2285414" cy="598363"/>
          </a:xfrm>
          <a:custGeom>
            <a:avLst/>
            <a:gdLst/>
            <a:ahLst/>
            <a:cxnLst/>
            <a:rect r="r" b="b" t="t" l="l"/>
            <a:pathLst>
              <a:path h="598363" w="2285414">
                <a:moveTo>
                  <a:pt x="0" y="0"/>
                </a:moveTo>
                <a:lnTo>
                  <a:pt x="2285413" y="0"/>
                </a:lnTo>
                <a:lnTo>
                  <a:pt x="2285413" y="598363"/>
                </a:lnTo>
                <a:lnTo>
                  <a:pt x="0" y="5983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1478003">
            <a:off x="12808254" y="7032149"/>
            <a:ext cx="2285414" cy="598363"/>
          </a:xfrm>
          <a:custGeom>
            <a:avLst/>
            <a:gdLst/>
            <a:ahLst/>
            <a:cxnLst/>
            <a:rect r="r" b="b" t="t" l="l"/>
            <a:pathLst>
              <a:path h="598363" w="2285414">
                <a:moveTo>
                  <a:pt x="0" y="0"/>
                </a:moveTo>
                <a:lnTo>
                  <a:pt x="2285413" y="0"/>
                </a:lnTo>
                <a:lnTo>
                  <a:pt x="2285413" y="598362"/>
                </a:lnTo>
                <a:lnTo>
                  <a:pt x="0" y="5983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2B2"/>
        </a:solidFill>
      </p:bgPr>
    </p:bg>
    <p:spTree>
      <p:nvGrpSpPr>
        <p:cNvPr id="1" name=""/>
        <p:cNvGrpSpPr/>
        <p:nvPr/>
      </p:nvGrpSpPr>
      <p:grpSpPr>
        <a:xfrm>
          <a:off x="0" y="0"/>
          <a:ext cx="0" cy="0"/>
          <a:chOff x="0" y="0"/>
          <a:chExt cx="0" cy="0"/>
        </a:xfrm>
      </p:grpSpPr>
      <p:sp>
        <p:nvSpPr>
          <p:cNvPr name="Freeform 2" id="2"/>
          <p:cNvSpPr/>
          <p:nvPr/>
        </p:nvSpPr>
        <p:spPr>
          <a:xfrm flipH="false" flipV="false" rot="0">
            <a:off x="13080709" y="3522023"/>
            <a:ext cx="3441555" cy="3704218"/>
          </a:xfrm>
          <a:custGeom>
            <a:avLst/>
            <a:gdLst/>
            <a:ahLst/>
            <a:cxnLst/>
            <a:rect r="r" b="b" t="t" l="l"/>
            <a:pathLst>
              <a:path h="3704218" w="3441555">
                <a:moveTo>
                  <a:pt x="0" y="0"/>
                </a:moveTo>
                <a:lnTo>
                  <a:pt x="3441555" y="0"/>
                </a:lnTo>
                <a:lnTo>
                  <a:pt x="3441555" y="3704217"/>
                </a:lnTo>
                <a:lnTo>
                  <a:pt x="0" y="37042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5483648" y="3388931"/>
            <a:ext cx="3292786" cy="3983048"/>
            <a:chOff x="0" y="0"/>
            <a:chExt cx="4390381" cy="5310731"/>
          </a:xfrm>
        </p:grpSpPr>
        <p:sp>
          <p:nvSpPr>
            <p:cNvPr name="Freeform 4" id="4"/>
            <p:cNvSpPr/>
            <p:nvPr/>
          </p:nvSpPr>
          <p:spPr>
            <a:xfrm flipH="false" flipV="false" rot="-5400000">
              <a:off x="-140119" y="780231"/>
              <a:ext cx="4670619" cy="4390381"/>
            </a:xfrm>
            <a:custGeom>
              <a:avLst/>
              <a:gdLst/>
              <a:ahLst/>
              <a:cxnLst/>
              <a:rect r="r" b="b" t="t" l="l"/>
              <a:pathLst>
                <a:path h="4390381" w="4670619">
                  <a:moveTo>
                    <a:pt x="0" y="0"/>
                  </a:moveTo>
                  <a:lnTo>
                    <a:pt x="4670619" y="0"/>
                  </a:lnTo>
                  <a:lnTo>
                    <a:pt x="4670619" y="4390381"/>
                  </a:lnTo>
                  <a:lnTo>
                    <a:pt x="0" y="43903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911464">
              <a:off x="1155147" y="507928"/>
              <a:ext cx="2080088" cy="544605"/>
            </a:xfrm>
            <a:custGeom>
              <a:avLst/>
              <a:gdLst/>
              <a:ahLst/>
              <a:cxnLst/>
              <a:rect r="r" b="b" t="t" l="l"/>
              <a:pathLst>
                <a:path h="544605" w="2080088">
                  <a:moveTo>
                    <a:pt x="0" y="0"/>
                  </a:moveTo>
                  <a:lnTo>
                    <a:pt x="2080088" y="0"/>
                  </a:lnTo>
                  <a:lnTo>
                    <a:pt x="2080088" y="544605"/>
                  </a:lnTo>
                  <a:lnTo>
                    <a:pt x="0" y="5446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6" id="6"/>
          <p:cNvGrpSpPr/>
          <p:nvPr/>
        </p:nvGrpSpPr>
        <p:grpSpPr>
          <a:xfrm rot="0">
            <a:off x="1542837" y="3232675"/>
            <a:ext cx="3502964" cy="4034215"/>
            <a:chOff x="0" y="0"/>
            <a:chExt cx="4670619" cy="5378953"/>
          </a:xfrm>
        </p:grpSpPr>
        <p:sp>
          <p:nvSpPr>
            <p:cNvPr name="Freeform 7" id="7"/>
            <p:cNvSpPr/>
            <p:nvPr/>
          </p:nvSpPr>
          <p:spPr>
            <a:xfrm flipH="false" flipV="false" rot="0">
              <a:off x="0" y="988572"/>
              <a:ext cx="4670619" cy="4390381"/>
            </a:xfrm>
            <a:custGeom>
              <a:avLst/>
              <a:gdLst/>
              <a:ahLst/>
              <a:cxnLst/>
              <a:rect r="r" b="b" t="t" l="l"/>
              <a:pathLst>
                <a:path h="4390381" w="4670619">
                  <a:moveTo>
                    <a:pt x="0" y="0"/>
                  </a:moveTo>
                  <a:lnTo>
                    <a:pt x="4670619" y="0"/>
                  </a:lnTo>
                  <a:lnTo>
                    <a:pt x="4670619" y="4390381"/>
                  </a:lnTo>
                  <a:lnTo>
                    <a:pt x="0" y="43903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958537" y="0"/>
              <a:ext cx="1525094" cy="1696906"/>
            </a:xfrm>
            <a:custGeom>
              <a:avLst/>
              <a:gdLst/>
              <a:ahLst/>
              <a:cxnLst/>
              <a:rect r="r" b="b" t="t" l="l"/>
              <a:pathLst>
                <a:path h="1696906" w="1525094">
                  <a:moveTo>
                    <a:pt x="0" y="0"/>
                  </a:moveTo>
                  <a:lnTo>
                    <a:pt x="1525095" y="0"/>
                  </a:lnTo>
                  <a:lnTo>
                    <a:pt x="1525095" y="1696906"/>
                  </a:lnTo>
                  <a:lnTo>
                    <a:pt x="0" y="1696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9" id="9"/>
          <p:cNvGrpSpPr/>
          <p:nvPr/>
        </p:nvGrpSpPr>
        <p:grpSpPr>
          <a:xfrm rot="0">
            <a:off x="9214282" y="3377349"/>
            <a:ext cx="3502964" cy="3889541"/>
            <a:chOff x="0" y="0"/>
            <a:chExt cx="4670619" cy="5186055"/>
          </a:xfrm>
        </p:grpSpPr>
        <p:sp>
          <p:nvSpPr>
            <p:cNvPr name="Freeform 10" id="10"/>
            <p:cNvSpPr/>
            <p:nvPr/>
          </p:nvSpPr>
          <p:spPr>
            <a:xfrm flipH="false" flipV="false" rot="-10800000">
              <a:off x="0" y="795673"/>
              <a:ext cx="4670619" cy="4390381"/>
            </a:xfrm>
            <a:custGeom>
              <a:avLst/>
              <a:gdLst/>
              <a:ahLst/>
              <a:cxnLst/>
              <a:rect r="r" b="b" t="t" l="l"/>
              <a:pathLst>
                <a:path h="4390381" w="4670619">
                  <a:moveTo>
                    <a:pt x="0" y="0"/>
                  </a:moveTo>
                  <a:lnTo>
                    <a:pt x="4670619" y="0"/>
                  </a:lnTo>
                  <a:lnTo>
                    <a:pt x="4670619" y="4390382"/>
                  </a:lnTo>
                  <a:lnTo>
                    <a:pt x="0" y="43903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941689" y="0"/>
              <a:ext cx="1118435" cy="1504008"/>
            </a:xfrm>
            <a:custGeom>
              <a:avLst/>
              <a:gdLst/>
              <a:ahLst/>
              <a:cxnLst/>
              <a:rect r="r" b="b" t="t" l="l"/>
              <a:pathLst>
                <a:path h="1504008" w="1118435">
                  <a:moveTo>
                    <a:pt x="0" y="0"/>
                  </a:moveTo>
                  <a:lnTo>
                    <a:pt x="1118435" y="0"/>
                  </a:lnTo>
                  <a:lnTo>
                    <a:pt x="1118435" y="1504008"/>
                  </a:lnTo>
                  <a:lnTo>
                    <a:pt x="0" y="15040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sp>
        <p:nvSpPr>
          <p:cNvPr name="TextBox 12" id="12"/>
          <p:cNvSpPr txBox="true"/>
          <p:nvPr/>
        </p:nvSpPr>
        <p:spPr>
          <a:xfrm rot="0">
            <a:off x="1400008" y="1665725"/>
            <a:ext cx="14752854" cy="1238250"/>
          </a:xfrm>
          <a:prstGeom prst="rect">
            <a:avLst/>
          </a:prstGeom>
        </p:spPr>
        <p:txBody>
          <a:bodyPr anchor="t" rtlCol="false" tIns="0" lIns="0" bIns="0" rIns="0">
            <a:spAutoFit/>
          </a:bodyPr>
          <a:lstStyle/>
          <a:p>
            <a:pPr algn="ctr" marL="0" indent="0" lvl="0">
              <a:lnSpc>
                <a:spcPts val="9600"/>
              </a:lnSpc>
              <a:spcBef>
                <a:spcPct val="0"/>
              </a:spcBef>
            </a:pPr>
            <a:r>
              <a:rPr lang="en-US" sz="8000" spc="-240">
                <a:solidFill>
                  <a:srgbClr val="373737"/>
                </a:solidFill>
                <a:latin typeface="ไอติม"/>
              </a:rPr>
              <a:t>OKUL KOMİSYONU</a:t>
            </a:r>
          </a:p>
        </p:txBody>
      </p:sp>
      <p:sp>
        <p:nvSpPr>
          <p:cNvPr name="TextBox 13" id="13"/>
          <p:cNvSpPr txBox="true"/>
          <p:nvPr/>
        </p:nvSpPr>
        <p:spPr>
          <a:xfrm rot="0">
            <a:off x="2047650" y="4908058"/>
            <a:ext cx="2493337" cy="1216025"/>
          </a:xfrm>
          <a:prstGeom prst="rect">
            <a:avLst/>
          </a:prstGeom>
        </p:spPr>
        <p:txBody>
          <a:bodyPr anchor="t" rtlCol="false" tIns="0" lIns="0" bIns="0" rIns="0">
            <a:spAutoFit/>
          </a:bodyPr>
          <a:lstStyle/>
          <a:p>
            <a:pPr algn="ctr">
              <a:lnSpc>
                <a:spcPts val="4900"/>
              </a:lnSpc>
            </a:pPr>
            <a:r>
              <a:rPr lang="en-US" sz="3500">
                <a:solidFill>
                  <a:srgbClr val="373737"/>
                </a:solidFill>
                <a:latin typeface="Nunito Bold"/>
              </a:rPr>
              <a:t>Okul Müdürü</a:t>
            </a:r>
          </a:p>
        </p:txBody>
      </p:sp>
      <p:sp>
        <p:nvSpPr>
          <p:cNvPr name="TextBox 14" id="14"/>
          <p:cNvSpPr txBox="true"/>
          <p:nvPr/>
        </p:nvSpPr>
        <p:spPr>
          <a:xfrm rot="0">
            <a:off x="5819583" y="4961398"/>
            <a:ext cx="2620916" cy="1162685"/>
          </a:xfrm>
          <a:prstGeom prst="rect">
            <a:avLst/>
          </a:prstGeom>
        </p:spPr>
        <p:txBody>
          <a:bodyPr anchor="t" rtlCol="false" tIns="0" lIns="0" bIns="0" rIns="0">
            <a:spAutoFit/>
          </a:bodyPr>
          <a:lstStyle/>
          <a:p>
            <a:pPr algn="ctr">
              <a:lnSpc>
                <a:spcPts val="4690"/>
              </a:lnSpc>
            </a:pPr>
            <a:r>
              <a:rPr lang="en-US" sz="3350">
                <a:solidFill>
                  <a:srgbClr val="373737"/>
                </a:solidFill>
                <a:latin typeface="Nunito Bold"/>
              </a:rPr>
              <a:t>Müdür Yardımcıları</a:t>
            </a:r>
          </a:p>
        </p:txBody>
      </p:sp>
      <p:sp>
        <p:nvSpPr>
          <p:cNvPr name="TextBox 15" id="15"/>
          <p:cNvSpPr txBox="true"/>
          <p:nvPr/>
        </p:nvSpPr>
        <p:spPr>
          <a:xfrm rot="0">
            <a:off x="9350043" y="4908058"/>
            <a:ext cx="3231441" cy="1216025"/>
          </a:xfrm>
          <a:prstGeom prst="rect">
            <a:avLst/>
          </a:prstGeom>
        </p:spPr>
        <p:txBody>
          <a:bodyPr anchor="t" rtlCol="false" tIns="0" lIns="0" bIns="0" rIns="0">
            <a:spAutoFit/>
          </a:bodyPr>
          <a:lstStyle/>
          <a:p>
            <a:pPr algn="ctr">
              <a:lnSpc>
                <a:spcPts val="4900"/>
              </a:lnSpc>
            </a:pPr>
            <a:r>
              <a:rPr lang="en-US" sz="3500">
                <a:solidFill>
                  <a:srgbClr val="373737"/>
                </a:solidFill>
                <a:latin typeface="Nunito Bold"/>
              </a:rPr>
              <a:t>Psikolojik Danışmanlar</a:t>
            </a:r>
          </a:p>
        </p:txBody>
      </p:sp>
      <p:sp>
        <p:nvSpPr>
          <p:cNvPr name="TextBox 16" id="16"/>
          <p:cNvSpPr txBox="true"/>
          <p:nvPr/>
        </p:nvSpPr>
        <p:spPr>
          <a:xfrm rot="0">
            <a:off x="13185766" y="4554045"/>
            <a:ext cx="3231441" cy="2454275"/>
          </a:xfrm>
          <a:prstGeom prst="rect">
            <a:avLst/>
          </a:prstGeom>
        </p:spPr>
        <p:txBody>
          <a:bodyPr anchor="t" rtlCol="false" tIns="0" lIns="0" bIns="0" rIns="0">
            <a:spAutoFit/>
          </a:bodyPr>
          <a:lstStyle/>
          <a:p>
            <a:pPr algn="ctr">
              <a:lnSpc>
                <a:spcPts val="4900"/>
              </a:lnSpc>
            </a:pPr>
            <a:r>
              <a:rPr lang="en-US" sz="3500">
                <a:solidFill>
                  <a:srgbClr val="373737"/>
                </a:solidFill>
                <a:latin typeface="Nunito Bold"/>
              </a:rPr>
              <a:t>1, 2 ve 3. sınıf düzeyinde en az birer sınıf öğretmeni</a:t>
            </a:r>
          </a:p>
        </p:txBody>
      </p:sp>
      <p:sp>
        <p:nvSpPr>
          <p:cNvPr name="TextBox 17" id="17"/>
          <p:cNvSpPr txBox="true"/>
          <p:nvPr/>
        </p:nvSpPr>
        <p:spPr>
          <a:xfrm rot="0">
            <a:off x="2047650" y="8354060"/>
            <a:ext cx="3812858" cy="904240"/>
          </a:xfrm>
          <a:prstGeom prst="rect">
            <a:avLst/>
          </a:prstGeom>
        </p:spPr>
        <p:txBody>
          <a:bodyPr anchor="t" rtlCol="false" tIns="0" lIns="0" bIns="0" rIns="0">
            <a:spAutoFit/>
          </a:bodyPr>
          <a:lstStyle/>
          <a:p>
            <a:pPr algn="ctr">
              <a:lnSpc>
                <a:spcPts val="7279"/>
              </a:lnSpc>
            </a:pPr>
            <a:r>
              <a:rPr lang="en-US" sz="5199">
                <a:solidFill>
                  <a:srgbClr val="373737"/>
                </a:solidFill>
                <a:latin typeface="DejaVu Serif Bold"/>
              </a:rPr>
              <a:t>Görevleri?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9DFD6"/>
        </a:solidFill>
      </p:bgPr>
    </p:bg>
    <p:spTree>
      <p:nvGrpSpPr>
        <p:cNvPr id="1" name=""/>
        <p:cNvGrpSpPr/>
        <p:nvPr/>
      </p:nvGrpSpPr>
      <p:grpSpPr>
        <a:xfrm>
          <a:off x="0" y="0"/>
          <a:ext cx="0" cy="0"/>
          <a:chOff x="0" y="0"/>
          <a:chExt cx="0" cy="0"/>
        </a:xfrm>
      </p:grpSpPr>
      <p:grpSp>
        <p:nvGrpSpPr>
          <p:cNvPr name="Group 2" id="2"/>
          <p:cNvGrpSpPr/>
          <p:nvPr/>
        </p:nvGrpSpPr>
        <p:grpSpPr>
          <a:xfrm rot="0">
            <a:off x="-321688" y="93988"/>
            <a:ext cx="18288000" cy="12242163"/>
            <a:chOff x="0" y="0"/>
            <a:chExt cx="24384000" cy="16322884"/>
          </a:xfrm>
        </p:grpSpPr>
        <p:sp>
          <p:nvSpPr>
            <p:cNvPr name="Freeform 3" id="3"/>
            <p:cNvSpPr/>
            <p:nvPr/>
          </p:nvSpPr>
          <p:spPr>
            <a:xfrm flipH="false" flipV="false" rot="0">
              <a:off x="0"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061116"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061116"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222558" y="0"/>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6222558" y="8161442"/>
              <a:ext cx="8161442" cy="8161442"/>
            </a:xfrm>
            <a:custGeom>
              <a:avLst/>
              <a:gdLst/>
              <a:ahLst/>
              <a:cxnLst/>
              <a:rect r="r" b="b" t="t" l="l"/>
              <a:pathLst>
                <a:path h="8161442" w="8161442">
                  <a:moveTo>
                    <a:pt x="0" y="0"/>
                  </a:moveTo>
                  <a:lnTo>
                    <a:pt x="8161442" y="0"/>
                  </a:lnTo>
                  <a:lnTo>
                    <a:pt x="8161442" y="8161442"/>
                  </a:lnTo>
                  <a:lnTo>
                    <a:pt x="0" y="8161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9" id="9"/>
          <p:cNvSpPr/>
          <p:nvPr/>
        </p:nvSpPr>
        <p:spPr>
          <a:xfrm flipH="false" flipV="false" rot="0">
            <a:off x="7907049" y="1242263"/>
            <a:ext cx="10220216" cy="4330817"/>
          </a:xfrm>
          <a:custGeom>
            <a:avLst/>
            <a:gdLst/>
            <a:ahLst/>
            <a:cxnLst/>
            <a:rect r="r" b="b" t="t" l="l"/>
            <a:pathLst>
              <a:path h="4330817" w="10220216">
                <a:moveTo>
                  <a:pt x="0" y="0"/>
                </a:moveTo>
                <a:lnTo>
                  <a:pt x="10220216" y="0"/>
                </a:lnTo>
                <a:lnTo>
                  <a:pt x="10220216" y="4330816"/>
                </a:lnTo>
                <a:lnTo>
                  <a:pt x="0" y="43308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414174" y="4054427"/>
            <a:ext cx="5740400" cy="5803713"/>
          </a:xfrm>
          <a:custGeom>
            <a:avLst/>
            <a:gdLst/>
            <a:ahLst/>
            <a:cxnLst/>
            <a:rect r="r" b="b" t="t" l="l"/>
            <a:pathLst>
              <a:path h="5803713" w="5740400">
                <a:moveTo>
                  <a:pt x="0" y="0"/>
                </a:moveTo>
                <a:lnTo>
                  <a:pt x="5740400" y="0"/>
                </a:lnTo>
                <a:lnTo>
                  <a:pt x="5740400" y="5803713"/>
                </a:lnTo>
                <a:lnTo>
                  <a:pt x="0" y="58037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8535612" y="7269134"/>
            <a:ext cx="9430700" cy="2805912"/>
          </a:xfrm>
          <a:custGeom>
            <a:avLst/>
            <a:gdLst/>
            <a:ahLst/>
            <a:cxnLst/>
            <a:rect r="r" b="b" t="t" l="l"/>
            <a:pathLst>
              <a:path h="2805912" w="9430700">
                <a:moveTo>
                  <a:pt x="0" y="0"/>
                </a:moveTo>
                <a:lnTo>
                  <a:pt x="9430700" y="0"/>
                </a:lnTo>
                <a:lnTo>
                  <a:pt x="9430700" y="2805912"/>
                </a:lnTo>
                <a:lnTo>
                  <a:pt x="0" y="28059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028700" y="1171575"/>
            <a:ext cx="6525317" cy="2070736"/>
          </a:xfrm>
          <a:prstGeom prst="rect">
            <a:avLst/>
          </a:prstGeom>
        </p:spPr>
        <p:txBody>
          <a:bodyPr anchor="t" rtlCol="false" tIns="0" lIns="0" bIns="0" rIns="0">
            <a:spAutoFit/>
          </a:bodyPr>
          <a:lstStyle/>
          <a:p>
            <a:pPr>
              <a:lnSpc>
                <a:spcPts val="7920"/>
              </a:lnSpc>
            </a:pPr>
            <a:r>
              <a:rPr lang="en-US" sz="8000" spc="-240">
                <a:solidFill>
                  <a:srgbClr val="373737"/>
                </a:solidFill>
                <a:latin typeface="ไอติม"/>
              </a:rPr>
              <a:t>Aday Gösterme Süreci</a:t>
            </a:r>
          </a:p>
        </p:txBody>
      </p:sp>
      <p:sp>
        <p:nvSpPr>
          <p:cNvPr name="TextBox 13" id="13"/>
          <p:cNvSpPr txBox="true"/>
          <p:nvPr/>
        </p:nvSpPr>
        <p:spPr>
          <a:xfrm rot="0">
            <a:off x="1990711" y="4841734"/>
            <a:ext cx="4378298" cy="4171950"/>
          </a:xfrm>
          <a:prstGeom prst="rect">
            <a:avLst/>
          </a:prstGeom>
        </p:spPr>
        <p:txBody>
          <a:bodyPr anchor="t" rtlCol="false" tIns="0" lIns="0" bIns="0" rIns="0">
            <a:spAutoFit/>
          </a:bodyPr>
          <a:lstStyle/>
          <a:p>
            <a:pPr algn="ctr">
              <a:lnSpc>
                <a:spcPts val="4190"/>
              </a:lnSpc>
            </a:pPr>
            <a:r>
              <a:rPr lang="en-US" sz="2992">
                <a:solidFill>
                  <a:srgbClr val="373737"/>
                </a:solidFill>
                <a:latin typeface="DejaVu Serif"/>
              </a:rPr>
              <a:t>Her bir ilkokulda 1, 2 ve 3. sınıf seviyelerinde her bir sınıf seviyesindeki toplam öğrenci sayısının en fazla %20’si aday gösterilebilecektir.</a:t>
            </a:r>
          </a:p>
        </p:txBody>
      </p:sp>
      <p:sp>
        <p:nvSpPr>
          <p:cNvPr name="TextBox 14" id="14"/>
          <p:cNvSpPr txBox="true"/>
          <p:nvPr/>
        </p:nvSpPr>
        <p:spPr>
          <a:xfrm rot="0">
            <a:off x="9353551" y="5882011"/>
            <a:ext cx="9525" cy="589915"/>
          </a:xfrm>
          <a:prstGeom prst="rect">
            <a:avLst/>
          </a:prstGeom>
        </p:spPr>
        <p:txBody>
          <a:bodyPr anchor="t" rtlCol="false" tIns="0" lIns="0" bIns="0" rIns="0">
            <a:spAutoFit/>
          </a:bodyPr>
          <a:lstStyle/>
          <a:p>
            <a:pPr algn="ctr">
              <a:lnSpc>
                <a:spcPts val="4759"/>
              </a:lnSpc>
            </a:pPr>
          </a:p>
        </p:txBody>
      </p:sp>
      <p:sp>
        <p:nvSpPr>
          <p:cNvPr name="TextBox 15" id="15"/>
          <p:cNvSpPr txBox="true"/>
          <p:nvPr/>
        </p:nvSpPr>
        <p:spPr>
          <a:xfrm rot="0">
            <a:off x="8776442" y="7562170"/>
            <a:ext cx="8905396" cy="2153164"/>
          </a:xfrm>
          <a:prstGeom prst="rect">
            <a:avLst/>
          </a:prstGeom>
        </p:spPr>
        <p:txBody>
          <a:bodyPr anchor="t" rtlCol="false" tIns="0" lIns="0" bIns="0" rIns="0">
            <a:spAutoFit/>
          </a:bodyPr>
          <a:lstStyle/>
          <a:p>
            <a:pPr algn="ctr">
              <a:lnSpc>
                <a:spcPts val="4292"/>
              </a:lnSpc>
            </a:pPr>
            <a:r>
              <a:rPr lang="en-US" sz="3065">
                <a:solidFill>
                  <a:srgbClr val="373737"/>
                </a:solidFill>
                <a:latin typeface="DejaVu Serif"/>
              </a:rPr>
              <a:t>Bir öğrenci en fazla iki yetenek alanından aday gösterilebilecektir. İkinci yetenek alanından aday gösterilen öğrenciler %20’lik dilimi etkilemeyecektir.</a:t>
            </a:r>
          </a:p>
        </p:txBody>
      </p:sp>
      <p:sp>
        <p:nvSpPr>
          <p:cNvPr name="TextBox 16" id="16"/>
          <p:cNvSpPr txBox="true"/>
          <p:nvPr/>
        </p:nvSpPr>
        <p:spPr>
          <a:xfrm rot="0">
            <a:off x="10119130" y="2246530"/>
            <a:ext cx="6220018" cy="2511532"/>
          </a:xfrm>
          <a:prstGeom prst="rect">
            <a:avLst/>
          </a:prstGeom>
        </p:spPr>
        <p:txBody>
          <a:bodyPr anchor="t" rtlCol="false" tIns="0" lIns="0" bIns="0" rIns="0">
            <a:spAutoFit/>
          </a:bodyPr>
          <a:lstStyle/>
          <a:p>
            <a:pPr algn="ctr">
              <a:lnSpc>
                <a:spcPts val="3319"/>
              </a:lnSpc>
            </a:pPr>
            <a:r>
              <a:rPr lang="en-US" sz="2370">
                <a:solidFill>
                  <a:srgbClr val="373737"/>
                </a:solidFill>
                <a:latin typeface="DejaVu Serif Bold"/>
              </a:rPr>
              <a:t>MEBBİS/e-Okul Yönetim Bilgi Sistemi Modülüne (İlkokul-Ortaokul Kurum İşlemleri/Bilim ve Sanat Merkezi Öğrencileri/ Bilim ve Sanat Merkezlerine Öğrenci Seçimi Gözlem Formu)</a:t>
            </a:r>
          </a:p>
        </p:txBody>
      </p:sp>
      <p:sp>
        <p:nvSpPr>
          <p:cNvPr name="Freeform 17" id="17"/>
          <p:cNvSpPr/>
          <p:nvPr/>
        </p:nvSpPr>
        <p:spPr>
          <a:xfrm flipH="true" flipV="false" rot="0">
            <a:off x="8171327" y="7067781"/>
            <a:ext cx="728570" cy="728570"/>
          </a:xfrm>
          <a:custGeom>
            <a:avLst/>
            <a:gdLst/>
            <a:ahLst/>
            <a:cxnLst/>
            <a:rect r="r" b="b" t="t" l="l"/>
            <a:pathLst>
              <a:path h="728570" w="728570">
                <a:moveTo>
                  <a:pt x="728570" y="0"/>
                </a:moveTo>
                <a:lnTo>
                  <a:pt x="0" y="0"/>
                </a:lnTo>
                <a:lnTo>
                  <a:pt x="0" y="728570"/>
                </a:lnTo>
                <a:lnTo>
                  <a:pt x="728570" y="728570"/>
                </a:lnTo>
                <a:lnTo>
                  <a:pt x="72857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9DFD6"/>
        </a:solidFill>
      </p:bgPr>
    </p:bg>
    <p:spTree>
      <p:nvGrpSpPr>
        <p:cNvPr id="1" name=""/>
        <p:cNvGrpSpPr/>
        <p:nvPr/>
      </p:nvGrpSpPr>
      <p:grpSpPr>
        <a:xfrm>
          <a:off x="0" y="0"/>
          <a:ext cx="0" cy="0"/>
          <a:chOff x="0" y="0"/>
          <a:chExt cx="0" cy="0"/>
        </a:xfrm>
      </p:grpSpPr>
      <p:sp>
        <p:nvSpPr>
          <p:cNvPr name="Freeform 2" id="2"/>
          <p:cNvSpPr/>
          <p:nvPr/>
        </p:nvSpPr>
        <p:spPr>
          <a:xfrm flipH="false" flipV="false" rot="0">
            <a:off x="659587" y="1028700"/>
            <a:ext cx="4900286" cy="3620086"/>
          </a:xfrm>
          <a:custGeom>
            <a:avLst/>
            <a:gdLst/>
            <a:ahLst/>
            <a:cxnLst/>
            <a:rect r="r" b="b" t="t" l="l"/>
            <a:pathLst>
              <a:path h="3620086" w="4900286">
                <a:moveTo>
                  <a:pt x="0" y="0"/>
                </a:moveTo>
                <a:lnTo>
                  <a:pt x="4900286" y="0"/>
                </a:lnTo>
                <a:lnTo>
                  <a:pt x="4900286" y="3620086"/>
                </a:lnTo>
                <a:lnTo>
                  <a:pt x="0" y="3620086"/>
                </a:lnTo>
                <a:lnTo>
                  <a:pt x="0" y="0"/>
                </a:lnTo>
                <a:close/>
              </a:path>
            </a:pathLst>
          </a:custGeom>
          <a:blipFill>
            <a:blip r:embed="rId2"/>
            <a:stretch>
              <a:fillRect l="0" t="0" r="0" b="0"/>
            </a:stretch>
          </a:blipFill>
        </p:spPr>
      </p:sp>
      <p:sp>
        <p:nvSpPr>
          <p:cNvPr name="Freeform 3" id="3"/>
          <p:cNvSpPr/>
          <p:nvPr/>
        </p:nvSpPr>
        <p:spPr>
          <a:xfrm flipH="false" flipV="false" rot="0">
            <a:off x="12723376" y="1028700"/>
            <a:ext cx="4900286" cy="3620086"/>
          </a:xfrm>
          <a:custGeom>
            <a:avLst/>
            <a:gdLst/>
            <a:ahLst/>
            <a:cxnLst/>
            <a:rect r="r" b="b" t="t" l="l"/>
            <a:pathLst>
              <a:path h="3620086" w="4900286">
                <a:moveTo>
                  <a:pt x="0" y="0"/>
                </a:moveTo>
                <a:lnTo>
                  <a:pt x="4900286" y="0"/>
                </a:lnTo>
                <a:lnTo>
                  <a:pt x="4900286" y="3620086"/>
                </a:lnTo>
                <a:lnTo>
                  <a:pt x="0" y="3620086"/>
                </a:lnTo>
                <a:lnTo>
                  <a:pt x="0" y="0"/>
                </a:lnTo>
                <a:close/>
              </a:path>
            </a:pathLst>
          </a:custGeom>
          <a:blipFill>
            <a:blip r:embed="rId2"/>
            <a:stretch>
              <a:fillRect l="0" t="0" r="0" b="0"/>
            </a:stretch>
          </a:blipFill>
        </p:spPr>
      </p:sp>
      <p:sp>
        <p:nvSpPr>
          <p:cNvPr name="Freeform 4" id="4"/>
          <p:cNvSpPr/>
          <p:nvPr/>
        </p:nvSpPr>
        <p:spPr>
          <a:xfrm flipH="false" flipV="false" rot="0">
            <a:off x="12723376" y="6247814"/>
            <a:ext cx="4900286" cy="3620086"/>
          </a:xfrm>
          <a:custGeom>
            <a:avLst/>
            <a:gdLst/>
            <a:ahLst/>
            <a:cxnLst/>
            <a:rect r="r" b="b" t="t" l="l"/>
            <a:pathLst>
              <a:path h="3620086" w="4900286">
                <a:moveTo>
                  <a:pt x="0" y="0"/>
                </a:moveTo>
                <a:lnTo>
                  <a:pt x="4900286" y="0"/>
                </a:lnTo>
                <a:lnTo>
                  <a:pt x="4900286" y="3620086"/>
                </a:lnTo>
                <a:lnTo>
                  <a:pt x="0" y="3620086"/>
                </a:lnTo>
                <a:lnTo>
                  <a:pt x="0" y="0"/>
                </a:lnTo>
                <a:close/>
              </a:path>
            </a:pathLst>
          </a:custGeom>
          <a:blipFill>
            <a:blip r:embed="rId2"/>
            <a:stretch>
              <a:fillRect l="0" t="0" r="0" b="0"/>
            </a:stretch>
          </a:blipFill>
        </p:spPr>
      </p:sp>
      <p:sp>
        <p:nvSpPr>
          <p:cNvPr name="Freeform 5" id="5"/>
          <p:cNvSpPr/>
          <p:nvPr/>
        </p:nvSpPr>
        <p:spPr>
          <a:xfrm flipH="false" flipV="false" rot="0">
            <a:off x="659587" y="6247814"/>
            <a:ext cx="4900286" cy="3620086"/>
          </a:xfrm>
          <a:custGeom>
            <a:avLst/>
            <a:gdLst/>
            <a:ahLst/>
            <a:cxnLst/>
            <a:rect r="r" b="b" t="t" l="l"/>
            <a:pathLst>
              <a:path h="3620086" w="4900286">
                <a:moveTo>
                  <a:pt x="0" y="0"/>
                </a:moveTo>
                <a:lnTo>
                  <a:pt x="4900286" y="0"/>
                </a:lnTo>
                <a:lnTo>
                  <a:pt x="4900286" y="3620086"/>
                </a:lnTo>
                <a:lnTo>
                  <a:pt x="0" y="3620086"/>
                </a:lnTo>
                <a:lnTo>
                  <a:pt x="0" y="0"/>
                </a:lnTo>
                <a:close/>
              </a:path>
            </a:pathLst>
          </a:custGeom>
          <a:blipFill>
            <a:blip r:embed="rId2"/>
            <a:stretch>
              <a:fillRect l="0" t="0" r="0" b="0"/>
            </a:stretch>
          </a:blipFill>
        </p:spPr>
      </p:sp>
      <p:sp>
        <p:nvSpPr>
          <p:cNvPr name="Freeform 6" id="6"/>
          <p:cNvSpPr/>
          <p:nvPr/>
        </p:nvSpPr>
        <p:spPr>
          <a:xfrm flipH="false" flipV="false" rot="0">
            <a:off x="2216321" y="1660143"/>
            <a:ext cx="1789147" cy="1178600"/>
          </a:xfrm>
          <a:custGeom>
            <a:avLst/>
            <a:gdLst/>
            <a:ahLst/>
            <a:cxnLst/>
            <a:rect r="r" b="b" t="t" l="l"/>
            <a:pathLst>
              <a:path h="1178600" w="1789147">
                <a:moveTo>
                  <a:pt x="0" y="0"/>
                </a:moveTo>
                <a:lnTo>
                  <a:pt x="1789146" y="0"/>
                </a:lnTo>
                <a:lnTo>
                  <a:pt x="1789146" y="1178600"/>
                </a:lnTo>
                <a:lnTo>
                  <a:pt x="0" y="1178600"/>
                </a:lnTo>
                <a:lnTo>
                  <a:pt x="0" y="0"/>
                </a:lnTo>
                <a:close/>
              </a:path>
            </a:pathLst>
          </a:custGeom>
          <a:blipFill>
            <a:blip r:embed="rId3"/>
            <a:stretch>
              <a:fillRect l="0" t="0" r="0" b="0"/>
            </a:stretch>
          </a:blipFill>
        </p:spPr>
      </p:sp>
      <p:sp>
        <p:nvSpPr>
          <p:cNvPr name="Freeform 7" id="7"/>
          <p:cNvSpPr/>
          <p:nvPr/>
        </p:nvSpPr>
        <p:spPr>
          <a:xfrm flipH="false" flipV="false" rot="0">
            <a:off x="14278946" y="6924089"/>
            <a:ext cx="1789147" cy="1178600"/>
          </a:xfrm>
          <a:custGeom>
            <a:avLst/>
            <a:gdLst/>
            <a:ahLst/>
            <a:cxnLst/>
            <a:rect r="r" b="b" t="t" l="l"/>
            <a:pathLst>
              <a:path h="1178600" w="1789147">
                <a:moveTo>
                  <a:pt x="0" y="0"/>
                </a:moveTo>
                <a:lnTo>
                  <a:pt x="1789146" y="0"/>
                </a:lnTo>
                <a:lnTo>
                  <a:pt x="1789146" y="1178600"/>
                </a:lnTo>
                <a:lnTo>
                  <a:pt x="0" y="1178600"/>
                </a:lnTo>
                <a:lnTo>
                  <a:pt x="0" y="0"/>
                </a:lnTo>
                <a:close/>
              </a:path>
            </a:pathLst>
          </a:custGeom>
          <a:blipFill>
            <a:blip r:embed="rId3"/>
            <a:stretch>
              <a:fillRect l="0" t="0" r="0" b="0"/>
            </a:stretch>
          </a:blipFill>
        </p:spPr>
      </p:sp>
      <p:sp>
        <p:nvSpPr>
          <p:cNvPr name="Freeform 8" id="8"/>
          <p:cNvSpPr/>
          <p:nvPr/>
        </p:nvSpPr>
        <p:spPr>
          <a:xfrm flipH="false" flipV="false" rot="0">
            <a:off x="2216321" y="6876464"/>
            <a:ext cx="1789147" cy="1178600"/>
          </a:xfrm>
          <a:custGeom>
            <a:avLst/>
            <a:gdLst/>
            <a:ahLst/>
            <a:cxnLst/>
            <a:rect r="r" b="b" t="t" l="l"/>
            <a:pathLst>
              <a:path h="1178600" w="1789147">
                <a:moveTo>
                  <a:pt x="0" y="0"/>
                </a:moveTo>
                <a:lnTo>
                  <a:pt x="1789146" y="0"/>
                </a:lnTo>
                <a:lnTo>
                  <a:pt x="1789146" y="1178600"/>
                </a:lnTo>
                <a:lnTo>
                  <a:pt x="0" y="1178600"/>
                </a:lnTo>
                <a:lnTo>
                  <a:pt x="0" y="0"/>
                </a:lnTo>
                <a:close/>
              </a:path>
            </a:pathLst>
          </a:custGeom>
          <a:blipFill>
            <a:blip r:embed="rId3"/>
            <a:stretch>
              <a:fillRect l="0" t="0" r="0" b="0"/>
            </a:stretch>
          </a:blipFill>
        </p:spPr>
      </p:sp>
      <p:sp>
        <p:nvSpPr>
          <p:cNvPr name="Freeform 9" id="9"/>
          <p:cNvSpPr/>
          <p:nvPr/>
        </p:nvSpPr>
        <p:spPr>
          <a:xfrm flipH="false" flipV="false" rot="0">
            <a:off x="14278946" y="1660143"/>
            <a:ext cx="1789147" cy="1178600"/>
          </a:xfrm>
          <a:custGeom>
            <a:avLst/>
            <a:gdLst/>
            <a:ahLst/>
            <a:cxnLst/>
            <a:rect r="r" b="b" t="t" l="l"/>
            <a:pathLst>
              <a:path h="1178600" w="1789147">
                <a:moveTo>
                  <a:pt x="0" y="0"/>
                </a:moveTo>
                <a:lnTo>
                  <a:pt x="1789146" y="0"/>
                </a:lnTo>
                <a:lnTo>
                  <a:pt x="1789146" y="1178600"/>
                </a:lnTo>
                <a:lnTo>
                  <a:pt x="0" y="1178600"/>
                </a:lnTo>
                <a:lnTo>
                  <a:pt x="0" y="0"/>
                </a:lnTo>
                <a:close/>
              </a:path>
            </a:pathLst>
          </a:custGeom>
          <a:blipFill>
            <a:blip r:embed="rId3"/>
            <a:stretch>
              <a:fillRect l="0" t="0" r="0" b="0"/>
            </a:stretch>
          </a:blipFill>
        </p:spPr>
      </p:sp>
      <p:sp>
        <p:nvSpPr>
          <p:cNvPr name="Freeform 10" id="10"/>
          <p:cNvSpPr/>
          <p:nvPr/>
        </p:nvSpPr>
        <p:spPr>
          <a:xfrm flipH="false" flipV="false" rot="2454328">
            <a:off x="6715094" y="3630618"/>
            <a:ext cx="1653543" cy="818504"/>
          </a:xfrm>
          <a:custGeom>
            <a:avLst/>
            <a:gdLst/>
            <a:ahLst/>
            <a:cxnLst/>
            <a:rect r="r" b="b" t="t" l="l"/>
            <a:pathLst>
              <a:path h="818504" w="1653543">
                <a:moveTo>
                  <a:pt x="0" y="0"/>
                </a:moveTo>
                <a:lnTo>
                  <a:pt x="1653543" y="0"/>
                </a:lnTo>
                <a:lnTo>
                  <a:pt x="1653543" y="818504"/>
                </a:lnTo>
                <a:lnTo>
                  <a:pt x="0" y="8185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7899388">
            <a:off x="10147298" y="6766877"/>
            <a:ext cx="1653543" cy="818504"/>
          </a:xfrm>
          <a:custGeom>
            <a:avLst/>
            <a:gdLst/>
            <a:ahLst/>
            <a:cxnLst/>
            <a:rect r="r" b="b" t="t" l="l"/>
            <a:pathLst>
              <a:path h="818504" w="1653543">
                <a:moveTo>
                  <a:pt x="0" y="0"/>
                </a:moveTo>
                <a:lnTo>
                  <a:pt x="1653543" y="0"/>
                </a:lnTo>
                <a:lnTo>
                  <a:pt x="1653543" y="818504"/>
                </a:lnTo>
                <a:lnTo>
                  <a:pt x="0" y="8185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3212272">
            <a:off x="6715094" y="6785291"/>
            <a:ext cx="1653543" cy="818504"/>
          </a:xfrm>
          <a:custGeom>
            <a:avLst/>
            <a:gdLst/>
            <a:ahLst/>
            <a:cxnLst/>
            <a:rect r="r" b="b" t="t" l="l"/>
            <a:pathLst>
              <a:path h="818504" w="1653543">
                <a:moveTo>
                  <a:pt x="0" y="0"/>
                </a:moveTo>
                <a:lnTo>
                  <a:pt x="1653543" y="0"/>
                </a:lnTo>
                <a:lnTo>
                  <a:pt x="1653543" y="818504"/>
                </a:lnTo>
                <a:lnTo>
                  <a:pt x="0" y="8185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8100000">
            <a:off x="10166004" y="3577776"/>
            <a:ext cx="1653543" cy="818504"/>
          </a:xfrm>
          <a:custGeom>
            <a:avLst/>
            <a:gdLst/>
            <a:ahLst/>
            <a:cxnLst/>
            <a:rect r="r" b="b" t="t" l="l"/>
            <a:pathLst>
              <a:path h="818504" w="1653543">
                <a:moveTo>
                  <a:pt x="0" y="0"/>
                </a:moveTo>
                <a:lnTo>
                  <a:pt x="1653543" y="0"/>
                </a:lnTo>
                <a:lnTo>
                  <a:pt x="1653543" y="818504"/>
                </a:lnTo>
                <a:lnTo>
                  <a:pt x="0" y="8185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8052197" y="4488301"/>
            <a:ext cx="2592000" cy="2057400"/>
          </a:xfrm>
          <a:custGeom>
            <a:avLst/>
            <a:gdLst/>
            <a:ahLst/>
            <a:cxnLst/>
            <a:rect r="r" b="b" t="t" l="l"/>
            <a:pathLst>
              <a:path h="2057400" w="2592000">
                <a:moveTo>
                  <a:pt x="0" y="0"/>
                </a:moveTo>
                <a:lnTo>
                  <a:pt x="2592000" y="0"/>
                </a:lnTo>
                <a:lnTo>
                  <a:pt x="2592000"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2561659" y="89610"/>
            <a:ext cx="1096142" cy="939090"/>
          </a:xfrm>
          <a:prstGeom prst="rect">
            <a:avLst/>
          </a:prstGeom>
        </p:spPr>
        <p:txBody>
          <a:bodyPr anchor="t" rtlCol="false" tIns="0" lIns="0" bIns="0" rIns="0">
            <a:spAutoFit/>
          </a:bodyPr>
          <a:lstStyle/>
          <a:p>
            <a:pPr algn="ctr">
              <a:lnSpc>
                <a:spcPts val="7319"/>
              </a:lnSpc>
              <a:spcBef>
                <a:spcPct val="0"/>
              </a:spcBef>
            </a:pPr>
            <a:r>
              <a:rPr lang="en-US" sz="6099" spc="-182">
                <a:solidFill>
                  <a:srgbClr val="000000"/>
                </a:solidFill>
                <a:latin typeface="ไอติม"/>
              </a:rPr>
              <a:t>1-A</a:t>
            </a:r>
          </a:p>
        </p:txBody>
      </p:sp>
      <p:sp>
        <p:nvSpPr>
          <p:cNvPr name="TextBox 16" id="16"/>
          <p:cNvSpPr txBox="true"/>
          <p:nvPr/>
        </p:nvSpPr>
        <p:spPr>
          <a:xfrm rot="0">
            <a:off x="14478480" y="-9525"/>
            <a:ext cx="1100852" cy="933450"/>
          </a:xfrm>
          <a:prstGeom prst="rect">
            <a:avLst/>
          </a:prstGeom>
        </p:spPr>
        <p:txBody>
          <a:bodyPr anchor="t" rtlCol="false" tIns="0" lIns="0" bIns="0" rIns="0">
            <a:spAutoFit/>
          </a:bodyPr>
          <a:lstStyle/>
          <a:p>
            <a:pPr algn="ctr">
              <a:lnSpc>
                <a:spcPts val="7319"/>
              </a:lnSpc>
              <a:spcBef>
                <a:spcPct val="0"/>
              </a:spcBef>
            </a:pPr>
            <a:r>
              <a:rPr lang="en-US" sz="6099" spc="-182">
                <a:solidFill>
                  <a:srgbClr val="000000"/>
                </a:solidFill>
                <a:latin typeface="ไอติม"/>
              </a:rPr>
              <a:t>1-B</a:t>
            </a:r>
          </a:p>
        </p:txBody>
      </p:sp>
      <p:sp>
        <p:nvSpPr>
          <p:cNvPr name="TextBox 17" id="17"/>
          <p:cNvSpPr txBox="true"/>
          <p:nvPr/>
        </p:nvSpPr>
        <p:spPr>
          <a:xfrm rot="0">
            <a:off x="2561659" y="5314364"/>
            <a:ext cx="1098471" cy="933450"/>
          </a:xfrm>
          <a:prstGeom prst="rect">
            <a:avLst/>
          </a:prstGeom>
        </p:spPr>
        <p:txBody>
          <a:bodyPr anchor="t" rtlCol="false" tIns="0" lIns="0" bIns="0" rIns="0">
            <a:spAutoFit/>
          </a:bodyPr>
          <a:lstStyle/>
          <a:p>
            <a:pPr algn="ctr">
              <a:lnSpc>
                <a:spcPts val="7319"/>
              </a:lnSpc>
              <a:spcBef>
                <a:spcPct val="0"/>
              </a:spcBef>
            </a:pPr>
            <a:r>
              <a:rPr lang="en-US" sz="6099" spc="-182">
                <a:solidFill>
                  <a:srgbClr val="000000"/>
                </a:solidFill>
                <a:latin typeface="ไอติม"/>
              </a:rPr>
              <a:t>1-C</a:t>
            </a:r>
          </a:p>
        </p:txBody>
      </p:sp>
      <p:sp>
        <p:nvSpPr>
          <p:cNvPr name="TextBox 18" id="18"/>
          <p:cNvSpPr txBox="true"/>
          <p:nvPr/>
        </p:nvSpPr>
        <p:spPr>
          <a:xfrm rot="0">
            <a:off x="14478480" y="5314364"/>
            <a:ext cx="1113234" cy="933450"/>
          </a:xfrm>
          <a:prstGeom prst="rect">
            <a:avLst/>
          </a:prstGeom>
        </p:spPr>
        <p:txBody>
          <a:bodyPr anchor="t" rtlCol="false" tIns="0" lIns="0" bIns="0" rIns="0">
            <a:spAutoFit/>
          </a:bodyPr>
          <a:lstStyle/>
          <a:p>
            <a:pPr algn="ctr">
              <a:lnSpc>
                <a:spcPts val="7319"/>
              </a:lnSpc>
              <a:spcBef>
                <a:spcPct val="0"/>
              </a:spcBef>
            </a:pPr>
            <a:r>
              <a:rPr lang="en-US" sz="6099" spc="-182">
                <a:solidFill>
                  <a:srgbClr val="000000"/>
                </a:solidFill>
                <a:latin typeface="ไอติม"/>
              </a:rPr>
              <a:t>1-D</a:t>
            </a:r>
          </a:p>
        </p:txBody>
      </p:sp>
      <p:sp>
        <p:nvSpPr>
          <p:cNvPr name="TextBox 19" id="19"/>
          <p:cNvSpPr txBox="true"/>
          <p:nvPr/>
        </p:nvSpPr>
        <p:spPr>
          <a:xfrm rot="0">
            <a:off x="6175504" y="1950931"/>
            <a:ext cx="473512" cy="1238250"/>
          </a:xfrm>
          <a:prstGeom prst="rect">
            <a:avLst/>
          </a:prstGeom>
        </p:spPr>
        <p:txBody>
          <a:bodyPr anchor="t" rtlCol="false" tIns="0" lIns="0" bIns="0" rIns="0">
            <a:spAutoFit/>
          </a:bodyPr>
          <a:lstStyle/>
          <a:p>
            <a:pPr algn="ctr">
              <a:lnSpc>
                <a:spcPts val="9600"/>
              </a:lnSpc>
              <a:spcBef>
                <a:spcPct val="0"/>
              </a:spcBef>
            </a:pPr>
            <a:r>
              <a:rPr lang="en-US" sz="8000" spc="-240">
                <a:solidFill>
                  <a:srgbClr val="000000"/>
                </a:solidFill>
                <a:latin typeface="ไอติม"/>
              </a:rPr>
              <a:t>7</a:t>
            </a:r>
          </a:p>
        </p:txBody>
      </p:sp>
      <p:sp>
        <p:nvSpPr>
          <p:cNvPr name="TextBox 20" id="20"/>
          <p:cNvSpPr txBox="true"/>
          <p:nvPr/>
        </p:nvSpPr>
        <p:spPr>
          <a:xfrm rot="0">
            <a:off x="8052197" y="1912831"/>
            <a:ext cx="7452241" cy="1238250"/>
          </a:xfrm>
          <a:prstGeom prst="rect">
            <a:avLst/>
          </a:prstGeom>
        </p:spPr>
        <p:txBody>
          <a:bodyPr anchor="t" rtlCol="false" tIns="0" lIns="0" bIns="0" rIns="0">
            <a:spAutoFit/>
          </a:bodyPr>
          <a:lstStyle/>
          <a:p>
            <a:pPr algn="ctr">
              <a:lnSpc>
                <a:spcPts val="9600"/>
              </a:lnSpc>
              <a:spcBef>
                <a:spcPct val="0"/>
              </a:spcBef>
            </a:pPr>
            <a:r>
              <a:rPr lang="en-US" sz="8000" spc="-240">
                <a:solidFill>
                  <a:srgbClr val="000000"/>
                </a:solidFill>
                <a:latin typeface="ไอติม"/>
              </a:rPr>
              <a:t>3</a:t>
            </a:r>
          </a:p>
        </p:txBody>
      </p:sp>
      <p:sp>
        <p:nvSpPr>
          <p:cNvPr name="TextBox 21" id="21"/>
          <p:cNvSpPr txBox="true"/>
          <p:nvPr/>
        </p:nvSpPr>
        <p:spPr>
          <a:xfrm rot="0">
            <a:off x="2686140" y="7636235"/>
            <a:ext cx="7452241" cy="1238250"/>
          </a:xfrm>
          <a:prstGeom prst="rect">
            <a:avLst/>
          </a:prstGeom>
        </p:spPr>
        <p:txBody>
          <a:bodyPr anchor="t" rtlCol="false" tIns="0" lIns="0" bIns="0" rIns="0">
            <a:spAutoFit/>
          </a:bodyPr>
          <a:lstStyle/>
          <a:p>
            <a:pPr algn="ctr">
              <a:lnSpc>
                <a:spcPts val="9600"/>
              </a:lnSpc>
              <a:spcBef>
                <a:spcPct val="0"/>
              </a:spcBef>
            </a:pPr>
            <a:r>
              <a:rPr lang="en-US" sz="8000" spc="-240">
                <a:solidFill>
                  <a:srgbClr val="000000"/>
                </a:solidFill>
                <a:latin typeface="ไอติม"/>
              </a:rPr>
              <a:t>8</a:t>
            </a:r>
          </a:p>
        </p:txBody>
      </p:sp>
      <p:sp>
        <p:nvSpPr>
          <p:cNvPr name="TextBox 22" id="22"/>
          <p:cNvSpPr txBox="true"/>
          <p:nvPr/>
        </p:nvSpPr>
        <p:spPr>
          <a:xfrm rot="0">
            <a:off x="8140656" y="7636235"/>
            <a:ext cx="7452241" cy="1238250"/>
          </a:xfrm>
          <a:prstGeom prst="rect">
            <a:avLst/>
          </a:prstGeom>
        </p:spPr>
        <p:txBody>
          <a:bodyPr anchor="t" rtlCol="false" tIns="0" lIns="0" bIns="0" rIns="0">
            <a:spAutoFit/>
          </a:bodyPr>
          <a:lstStyle/>
          <a:p>
            <a:pPr algn="ctr">
              <a:lnSpc>
                <a:spcPts val="9600"/>
              </a:lnSpc>
              <a:spcBef>
                <a:spcPct val="0"/>
              </a:spcBef>
            </a:pPr>
            <a:r>
              <a:rPr lang="en-US" sz="8000" spc="-240">
                <a:solidFill>
                  <a:srgbClr val="000000"/>
                </a:solidFill>
                <a:latin typeface="ไอติม"/>
              </a:rPr>
              <a:t>9</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2B2"/>
        </a:solidFill>
      </p:bgPr>
    </p:bg>
    <p:spTree>
      <p:nvGrpSpPr>
        <p:cNvPr id="1" name=""/>
        <p:cNvGrpSpPr/>
        <p:nvPr/>
      </p:nvGrpSpPr>
      <p:grpSpPr>
        <a:xfrm>
          <a:off x="0" y="0"/>
          <a:ext cx="0" cy="0"/>
          <a:chOff x="0" y="0"/>
          <a:chExt cx="0" cy="0"/>
        </a:xfrm>
      </p:grpSpPr>
      <p:sp>
        <p:nvSpPr>
          <p:cNvPr name="Freeform 2" id="2"/>
          <p:cNvSpPr/>
          <p:nvPr/>
        </p:nvSpPr>
        <p:spPr>
          <a:xfrm flipH="false" flipV="false" rot="0">
            <a:off x="5993585" y="2741176"/>
            <a:ext cx="6225443" cy="7545824"/>
          </a:xfrm>
          <a:custGeom>
            <a:avLst/>
            <a:gdLst/>
            <a:ahLst/>
            <a:cxnLst/>
            <a:rect r="r" b="b" t="t" l="l"/>
            <a:pathLst>
              <a:path h="7545824" w="6225443">
                <a:moveTo>
                  <a:pt x="0" y="0"/>
                </a:moveTo>
                <a:lnTo>
                  <a:pt x="6225443" y="0"/>
                </a:lnTo>
                <a:lnTo>
                  <a:pt x="6225443" y="7545824"/>
                </a:lnTo>
                <a:lnTo>
                  <a:pt x="0" y="7545824"/>
                </a:lnTo>
                <a:lnTo>
                  <a:pt x="0" y="0"/>
                </a:lnTo>
                <a:close/>
              </a:path>
            </a:pathLst>
          </a:custGeom>
          <a:blipFill>
            <a:blip r:embed="rId2"/>
            <a:stretch>
              <a:fillRect l="0" t="0" r="-803" b="0"/>
            </a:stretch>
          </a:blipFill>
        </p:spPr>
      </p:sp>
      <p:sp>
        <p:nvSpPr>
          <p:cNvPr name="Freeform 3" id="3"/>
          <p:cNvSpPr/>
          <p:nvPr/>
        </p:nvSpPr>
        <p:spPr>
          <a:xfrm flipH="false" flipV="false" rot="0">
            <a:off x="-831" y="3240284"/>
            <a:ext cx="5994416" cy="6547607"/>
          </a:xfrm>
          <a:custGeom>
            <a:avLst/>
            <a:gdLst/>
            <a:ahLst/>
            <a:cxnLst/>
            <a:rect r="r" b="b" t="t" l="l"/>
            <a:pathLst>
              <a:path h="6547607" w="5994416">
                <a:moveTo>
                  <a:pt x="0" y="0"/>
                </a:moveTo>
                <a:lnTo>
                  <a:pt x="5994416" y="0"/>
                </a:lnTo>
                <a:lnTo>
                  <a:pt x="5994416" y="6547608"/>
                </a:lnTo>
                <a:lnTo>
                  <a:pt x="0" y="6547608"/>
                </a:lnTo>
                <a:lnTo>
                  <a:pt x="0" y="0"/>
                </a:lnTo>
                <a:close/>
              </a:path>
            </a:pathLst>
          </a:custGeom>
          <a:blipFill>
            <a:blip r:embed="rId3"/>
            <a:stretch>
              <a:fillRect l="0" t="0" r="0" b="0"/>
            </a:stretch>
          </a:blipFill>
        </p:spPr>
      </p:sp>
      <p:sp>
        <p:nvSpPr>
          <p:cNvPr name="Freeform 4" id="4"/>
          <p:cNvSpPr/>
          <p:nvPr/>
        </p:nvSpPr>
        <p:spPr>
          <a:xfrm flipH="false" flipV="false" rot="0">
            <a:off x="12219028" y="3461267"/>
            <a:ext cx="6068972" cy="6105642"/>
          </a:xfrm>
          <a:custGeom>
            <a:avLst/>
            <a:gdLst/>
            <a:ahLst/>
            <a:cxnLst/>
            <a:rect r="r" b="b" t="t" l="l"/>
            <a:pathLst>
              <a:path h="6105642" w="6068972">
                <a:moveTo>
                  <a:pt x="0" y="0"/>
                </a:moveTo>
                <a:lnTo>
                  <a:pt x="6068972" y="0"/>
                </a:lnTo>
                <a:lnTo>
                  <a:pt x="6068972" y="6105642"/>
                </a:lnTo>
                <a:lnTo>
                  <a:pt x="0" y="6105642"/>
                </a:lnTo>
                <a:lnTo>
                  <a:pt x="0" y="0"/>
                </a:lnTo>
                <a:close/>
              </a:path>
            </a:pathLst>
          </a:custGeom>
          <a:blipFill>
            <a:blip r:embed="rId4"/>
            <a:stretch>
              <a:fillRect l="0" t="0" r="0" b="0"/>
            </a:stretch>
          </a:blipFill>
        </p:spPr>
      </p:sp>
      <p:sp>
        <p:nvSpPr>
          <p:cNvPr name="TextBox 5" id="5"/>
          <p:cNvSpPr txBox="true"/>
          <p:nvPr/>
        </p:nvSpPr>
        <p:spPr>
          <a:xfrm rot="0">
            <a:off x="2954178" y="516272"/>
            <a:ext cx="12379643" cy="1376153"/>
          </a:xfrm>
          <a:prstGeom prst="rect">
            <a:avLst/>
          </a:prstGeom>
        </p:spPr>
        <p:txBody>
          <a:bodyPr anchor="t" rtlCol="false" tIns="0" lIns="0" bIns="0" rIns="0">
            <a:spAutoFit/>
          </a:bodyPr>
          <a:lstStyle/>
          <a:p>
            <a:pPr algn="ctr">
              <a:lnSpc>
                <a:spcPts val="11299"/>
              </a:lnSpc>
            </a:pPr>
            <a:r>
              <a:rPr lang="en-US" sz="8070">
                <a:solidFill>
                  <a:srgbClr val="000000"/>
                </a:solidFill>
                <a:latin typeface="Nunito Bold"/>
              </a:rPr>
              <a:t>EK-1 GÖZLEM FORMLARI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BE1E8"/>
        </a:solidFill>
      </p:bgPr>
    </p:bg>
    <p:spTree>
      <p:nvGrpSpPr>
        <p:cNvPr id="1" name=""/>
        <p:cNvGrpSpPr/>
        <p:nvPr/>
      </p:nvGrpSpPr>
      <p:grpSpPr>
        <a:xfrm>
          <a:off x="0" y="0"/>
          <a:ext cx="0" cy="0"/>
          <a:chOff x="0" y="0"/>
          <a:chExt cx="0" cy="0"/>
        </a:xfrm>
      </p:grpSpPr>
      <p:grpSp>
        <p:nvGrpSpPr>
          <p:cNvPr name="Group 2" id="2"/>
          <p:cNvGrpSpPr/>
          <p:nvPr/>
        </p:nvGrpSpPr>
        <p:grpSpPr>
          <a:xfrm rot="0">
            <a:off x="2613911" y="3009543"/>
            <a:ext cx="4500996" cy="5493083"/>
            <a:chOff x="0" y="0"/>
            <a:chExt cx="6001328" cy="7324111"/>
          </a:xfrm>
        </p:grpSpPr>
        <p:sp>
          <p:nvSpPr>
            <p:cNvPr name="Freeform 3" id="3"/>
            <p:cNvSpPr/>
            <p:nvPr/>
          </p:nvSpPr>
          <p:spPr>
            <a:xfrm flipH="false" flipV="false" rot="-5627518">
              <a:off x="-485422" y="885863"/>
              <a:ext cx="6972173" cy="5552385"/>
            </a:xfrm>
            <a:custGeom>
              <a:avLst/>
              <a:gdLst/>
              <a:ahLst/>
              <a:cxnLst/>
              <a:rect r="r" b="b" t="t" l="l"/>
              <a:pathLst>
                <a:path h="5552385" w="6972173">
                  <a:moveTo>
                    <a:pt x="0" y="0"/>
                  </a:moveTo>
                  <a:lnTo>
                    <a:pt x="6972172" y="0"/>
                  </a:lnTo>
                  <a:lnTo>
                    <a:pt x="6972172" y="5552385"/>
                  </a:lnTo>
                  <a:lnTo>
                    <a:pt x="0" y="55523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572481">
              <a:off x="859332" y="1234298"/>
              <a:ext cx="743036" cy="688237"/>
            </a:xfrm>
            <a:custGeom>
              <a:avLst/>
              <a:gdLst/>
              <a:ahLst/>
              <a:cxnLst/>
              <a:rect r="r" b="b" t="t" l="l"/>
              <a:pathLst>
                <a:path h="688237" w="743036">
                  <a:moveTo>
                    <a:pt x="0" y="0"/>
                  </a:moveTo>
                  <a:lnTo>
                    <a:pt x="743035" y="0"/>
                  </a:lnTo>
                  <a:lnTo>
                    <a:pt x="743035" y="688237"/>
                  </a:lnTo>
                  <a:lnTo>
                    <a:pt x="0" y="6882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227518">
              <a:off x="1108894" y="1233507"/>
              <a:ext cx="265502" cy="578697"/>
            </a:xfrm>
            <a:prstGeom prst="rect">
              <a:avLst/>
            </a:prstGeom>
          </p:spPr>
          <p:txBody>
            <a:bodyPr anchor="t" rtlCol="false" tIns="0" lIns="0" bIns="0" rIns="0">
              <a:spAutoFit/>
            </a:bodyPr>
            <a:lstStyle/>
            <a:p>
              <a:pPr algn="ctr">
                <a:lnSpc>
                  <a:spcPts val="3640"/>
                </a:lnSpc>
                <a:spcBef>
                  <a:spcPct val="0"/>
                </a:spcBef>
              </a:pPr>
              <a:r>
                <a:rPr lang="en-US" sz="2600" spc="-364">
                  <a:solidFill>
                    <a:srgbClr val="FFFFFF"/>
                  </a:solidFill>
                  <a:latin typeface="ไอติม Bold"/>
                </a:rPr>
                <a:t>1.</a:t>
              </a:r>
            </a:p>
          </p:txBody>
        </p:sp>
        <p:sp>
          <p:nvSpPr>
            <p:cNvPr name="Freeform 6" id="6"/>
            <p:cNvSpPr/>
            <p:nvPr/>
          </p:nvSpPr>
          <p:spPr>
            <a:xfrm flipH="false" flipV="false" rot="-227518">
              <a:off x="927299" y="2131778"/>
              <a:ext cx="791096" cy="693625"/>
            </a:xfrm>
            <a:custGeom>
              <a:avLst/>
              <a:gdLst/>
              <a:ahLst/>
              <a:cxnLst/>
              <a:rect r="r" b="b" t="t" l="l"/>
              <a:pathLst>
                <a:path h="693625" w="791096">
                  <a:moveTo>
                    <a:pt x="0" y="0"/>
                  </a:moveTo>
                  <a:lnTo>
                    <a:pt x="791096" y="0"/>
                  </a:lnTo>
                  <a:lnTo>
                    <a:pt x="791096" y="693624"/>
                  </a:lnTo>
                  <a:lnTo>
                    <a:pt x="0" y="693624"/>
                  </a:lnTo>
                  <a:lnTo>
                    <a:pt x="0" y="0"/>
                  </a:lnTo>
                  <a:close/>
                </a:path>
              </a:pathLst>
            </a:custGeom>
            <a:blipFill>
              <a:blip r:embed="rId4">
                <a:extLst>
                  <a:ext uri="{96DAC541-7B7A-43D3-8B79-37D633B846F1}">
                    <asvg:svgBlip xmlns:asvg="http://schemas.microsoft.com/office/drawing/2016/SVG/main" r:embed="rId5"/>
                  </a:ext>
                </a:extLst>
              </a:blip>
              <a:stretch>
                <a:fillRect l="0" t="-5641" r="0" b="0"/>
              </a:stretch>
            </a:blipFill>
          </p:spPr>
        </p:sp>
        <p:sp>
          <p:nvSpPr>
            <p:cNvPr name="TextBox 7" id="7"/>
            <p:cNvSpPr txBox="true"/>
            <p:nvPr/>
          </p:nvSpPr>
          <p:spPr>
            <a:xfrm rot="-227518">
              <a:off x="1179144" y="2162470"/>
              <a:ext cx="285019" cy="578697"/>
            </a:xfrm>
            <a:prstGeom prst="rect">
              <a:avLst/>
            </a:prstGeom>
          </p:spPr>
          <p:txBody>
            <a:bodyPr anchor="t" rtlCol="false" tIns="0" lIns="0" bIns="0" rIns="0">
              <a:spAutoFit/>
            </a:bodyPr>
            <a:lstStyle/>
            <a:p>
              <a:pPr algn="ctr">
                <a:lnSpc>
                  <a:spcPts val="3640"/>
                </a:lnSpc>
                <a:spcBef>
                  <a:spcPct val="0"/>
                </a:spcBef>
              </a:pPr>
              <a:r>
                <a:rPr lang="en-US" sz="2600" spc="-364">
                  <a:solidFill>
                    <a:srgbClr val="FFFFFF"/>
                  </a:solidFill>
                  <a:latin typeface="ไอติม Bold"/>
                </a:rPr>
                <a:t>2.</a:t>
              </a:r>
            </a:p>
          </p:txBody>
        </p:sp>
        <p:sp>
          <p:nvSpPr>
            <p:cNvPr name="Freeform 8" id="8"/>
            <p:cNvSpPr/>
            <p:nvPr/>
          </p:nvSpPr>
          <p:spPr>
            <a:xfrm flipH="false" flipV="false" rot="-5512549">
              <a:off x="1008220" y="3108343"/>
              <a:ext cx="747766" cy="692618"/>
            </a:xfrm>
            <a:custGeom>
              <a:avLst/>
              <a:gdLst/>
              <a:ahLst/>
              <a:cxnLst/>
              <a:rect r="r" b="b" t="t" l="l"/>
              <a:pathLst>
                <a:path h="692618" w="747766">
                  <a:moveTo>
                    <a:pt x="0" y="0"/>
                  </a:moveTo>
                  <a:lnTo>
                    <a:pt x="747766" y="0"/>
                  </a:lnTo>
                  <a:lnTo>
                    <a:pt x="747766" y="692618"/>
                  </a:lnTo>
                  <a:lnTo>
                    <a:pt x="0" y="6926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227518">
              <a:off x="1255402" y="3141270"/>
              <a:ext cx="316177" cy="578697"/>
            </a:xfrm>
            <a:prstGeom prst="rect">
              <a:avLst/>
            </a:prstGeom>
          </p:spPr>
          <p:txBody>
            <a:bodyPr anchor="t" rtlCol="false" tIns="0" lIns="0" bIns="0" rIns="0">
              <a:spAutoFit/>
            </a:bodyPr>
            <a:lstStyle/>
            <a:p>
              <a:pPr algn="ctr">
                <a:lnSpc>
                  <a:spcPts val="3639"/>
                </a:lnSpc>
                <a:spcBef>
                  <a:spcPct val="0"/>
                </a:spcBef>
              </a:pPr>
              <a:r>
                <a:rPr lang="en-US" sz="2599" spc="-363">
                  <a:solidFill>
                    <a:srgbClr val="FFFFFF"/>
                  </a:solidFill>
                  <a:latin typeface="ไอติม Bold"/>
                </a:rPr>
                <a:t>3.</a:t>
              </a:r>
            </a:p>
          </p:txBody>
        </p:sp>
        <p:sp>
          <p:nvSpPr>
            <p:cNvPr name="TextBox 10" id="10"/>
            <p:cNvSpPr txBox="true"/>
            <p:nvPr/>
          </p:nvSpPr>
          <p:spPr>
            <a:xfrm rot="-227518">
              <a:off x="2456868" y="866025"/>
              <a:ext cx="2917539" cy="5635625"/>
            </a:xfrm>
            <a:prstGeom prst="rect">
              <a:avLst/>
            </a:prstGeom>
          </p:spPr>
          <p:txBody>
            <a:bodyPr anchor="t" rtlCol="false" tIns="0" lIns="0" bIns="0" rIns="0">
              <a:spAutoFit/>
            </a:bodyPr>
            <a:lstStyle/>
            <a:p>
              <a:pPr>
                <a:lnSpc>
                  <a:spcPts val="5700"/>
                </a:lnSpc>
              </a:pPr>
              <a:r>
                <a:rPr lang="en-US" sz="3000">
                  <a:solidFill>
                    <a:srgbClr val="373737"/>
                  </a:solidFill>
                  <a:latin typeface="Nunito"/>
                </a:rPr>
                <a:t>Total Görme</a:t>
              </a:r>
            </a:p>
            <a:p>
              <a:pPr>
                <a:lnSpc>
                  <a:spcPts val="5700"/>
                </a:lnSpc>
              </a:pPr>
              <a:r>
                <a:rPr lang="en-US" sz="3000">
                  <a:solidFill>
                    <a:srgbClr val="373737"/>
                  </a:solidFill>
                  <a:latin typeface="Nunito"/>
                </a:rPr>
                <a:t>Total İşitme</a:t>
              </a:r>
            </a:p>
            <a:p>
              <a:pPr>
                <a:lnSpc>
                  <a:spcPts val="5700"/>
                </a:lnSpc>
              </a:pPr>
              <a:r>
                <a:rPr lang="en-US" sz="3000">
                  <a:solidFill>
                    <a:srgbClr val="373737"/>
                  </a:solidFill>
                  <a:latin typeface="Nunito"/>
                </a:rPr>
                <a:t>Otizm Spektrum Bozukluğu</a:t>
              </a:r>
            </a:p>
            <a:p>
              <a:pPr>
                <a:lnSpc>
                  <a:spcPts val="5700"/>
                </a:lnSpc>
              </a:pPr>
            </a:p>
          </p:txBody>
        </p:sp>
      </p:grpSp>
      <p:sp>
        <p:nvSpPr>
          <p:cNvPr name="Freeform 11" id="11"/>
          <p:cNvSpPr/>
          <p:nvPr/>
        </p:nvSpPr>
        <p:spPr>
          <a:xfrm flipH="false" flipV="false" rot="0">
            <a:off x="8006012" y="6613974"/>
            <a:ext cx="10242106" cy="2644326"/>
          </a:xfrm>
          <a:custGeom>
            <a:avLst/>
            <a:gdLst/>
            <a:ahLst/>
            <a:cxnLst/>
            <a:rect r="r" b="b" t="t" l="l"/>
            <a:pathLst>
              <a:path h="2644326" w="10242106">
                <a:moveTo>
                  <a:pt x="0" y="0"/>
                </a:moveTo>
                <a:lnTo>
                  <a:pt x="10242106" y="0"/>
                </a:lnTo>
                <a:lnTo>
                  <a:pt x="10242106" y="2644326"/>
                </a:lnTo>
                <a:lnTo>
                  <a:pt x="0" y="26443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2700000">
            <a:off x="5115572" y="7682554"/>
            <a:ext cx="1149428" cy="1186506"/>
          </a:xfrm>
          <a:custGeom>
            <a:avLst/>
            <a:gdLst/>
            <a:ahLst/>
            <a:cxnLst/>
            <a:rect r="r" b="b" t="t" l="l"/>
            <a:pathLst>
              <a:path h="1186506" w="1149428">
                <a:moveTo>
                  <a:pt x="0" y="0"/>
                </a:moveTo>
                <a:lnTo>
                  <a:pt x="1149428" y="0"/>
                </a:lnTo>
                <a:lnTo>
                  <a:pt x="1149428" y="1186506"/>
                </a:lnTo>
                <a:lnTo>
                  <a:pt x="0" y="11865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3708797" y="8906448"/>
            <a:ext cx="1759259" cy="703703"/>
          </a:xfrm>
          <a:custGeom>
            <a:avLst/>
            <a:gdLst/>
            <a:ahLst/>
            <a:cxnLst/>
            <a:rect r="r" b="b" t="t" l="l"/>
            <a:pathLst>
              <a:path h="703703" w="1759259">
                <a:moveTo>
                  <a:pt x="0" y="0"/>
                </a:moveTo>
                <a:lnTo>
                  <a:pt x="1759259" y="0"/>
                </a:lnTo>
                <a:lnTo>
                  <a:pt x="1759259" y="703704"/>
                </a:lnTo>
                <a:lnTo>
                  <a:pt x="0" y="703704"/>
                </a:lnTo>
                <a:lnTo>
                  <a:pt x="0" y="0"/>
                </a:lnTo>
                <a:close/>
              </a:path>
            </a:pathLst>
          </a:custGeom>
          <a:blipFill>
            <a:blip r:embed="rId10"/>
            <a:stretch>
              <a:fillRect l="0" t="0" r="0" b="0"/>
            </a:stretch>
          </a:blipFill>
        </p:spPr>
      </p:sp>
      <p:sp>
        <p:nvSpPr>
          <p:cNvPr name="TextBox 14" id="14"/>
          <p:cNvSpPr txBox="true"/>
          <p:nvPr/>
        </p:nvSpPr>
        <p:spPr>
          <a:xfrm rot="0">
            <a:off x="8264109" y="3315138"/>
            <a:ext cx="6405156" cy="1559560"/>
          </a:xfrm>
          <a:prstGeom prst="rect">
            <a:avLst/>
          </a:prstGeom>
        </p:spPr>
        <p:txBody>
          <a:bodyPr anchor="t" rtlCol="false" tIns="0" lIns="0" bIns="0" rIns="0">
            <a:spAutoFit/>
          </a:bodyPr>
          <a:lstStyle/>
          <a:p>
            <a:pPr>
              <a:lnSpc>
                <a:spcPts val="4159"/>
              </a:lnSpc>
            </a:pPr>
            <a:r>
              <a:rPr lang="en-US" sz="3199" u="sng">
                <a:solidFill>
                  <a:srgbClr val="373737"/>
                </a:solidFill>
                <a:latin typeface="Nunito Bold"/>
              </a:rPr>
              <a:t>Engelli Sağlık Kurulu Raporu / Çocuklar İçin Özel Gereksinim Raporu (ÇÖZGER)</a:t>
            </a:r>
          </a:p>
        </p:txBody>
      </p:sp>
      <p:sp>
        <p:nvSpPr>
          <p:cNvPr name="TextBox 15" id="15"/>
          <p:cNvSpPr txBox="true"/>
          <p:nvPr/>
        </p:nvSpPr>
        <p:spPr>
          <a:xfrm rot="0">
            <a:off x="1890103" y="743074"/>
            <a:ext cx="15019710" cy="1238250"/>
          </a:xfrm>
          <a:prstGeom prst="rect">
            <a:avLst/>
          </a:prstGeom>
        </p:spPr>
        <p:txBody>
          <a:bodyPr anchor="t" rtlCol="false" tIns="0" lIns="0" bIns="0" rIns="0">
            <a:spAutoFit/>
          </a:bodyPr>
          <a:lstStyle/>
          <a:p>
            <a:pPr algn="ctr">
              <a:lnSpc>
                <a:spcPts val="9600"/>
              </a:lnSpc>
            </a:pPr>
            <a:r>
              <a:rPr lang="en-US" sz="8000" spc="-240">
                <a:solidFill>
                  <a:srgbClr val="373737"/>
                </a:solidFill>
                <a:latin typeface="ไอติม"/>
              </a:rPr>
              <a:t>Özel Eğitim İhtiyacı Olan Öğrenciler</a:t>
            </a:r>
          </a:p>
        </p:txBody>
      </p:sp>
      <p:sp>
        <p:nvSpPr>
          <p:cNvPr name="TextBox 16" id="16"/>
          <p:cNvSpPr txBox="true"/>
          <p:nvPr/>
        </p:nvSpPr>
        <p:spPr>
          <a:xfrm rot="0">
            <a:off x="8597291" y="6703915"/>
            <a:ext cx="9059548" cy="2397770"/>
          </a:xfrm>
          <a:prstGeom prst="rect">
            <a:avLst/>
          </a:prstGeom>
        </p:spPr>
        <p:txBody>
          <a:bodyPr anchor="t" rtlCol="false" tIns="0" lIns="0" bIns="0" rIns="0">
            <a:spAutoFit/>
          </a:bodyPr>
          <a:lstStyle/>
          <a:p>
            <a:pPr algn="ctr">
              <a:lnSpc>
                <a:spcPts val="3807"/>
              </a:lnSpc>
            </a:pPr>
            <a:r>
              <a:rPr lang="en-US" sz="2719">
                <a:solidFill>
                  <a:srgbClr val="000000"/>
                </a:solidFill>
                <a:latin typeface="DejaVu Serif"/>
              </a:rPr>
              <a:t>Durumlarını belgeleyen öğrenci velilerinin sınıf öğretmenleri tarafından yönlendirilerek aday gösterme süresi içinde (8-19 Ocak 2024) dilekçeleri ile il tanılama sınav komisyonuna başvuru yapmaları gerekmektedir.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BE1E8"/>
        </a:solidFill>
      </p:bgPr>
    </p:bg>
    <p:spTree>
      <p:nvGrpSpPr>
        <p:cNvPr id="1" name=""/>
        <p:cNvGrpSpPr/>
        <p:nvPr/>
      </p:nvGrpSpPr>
      <p:grpSpPr>
        <a:xfrm>
          <a:off x="0" y="0"/>
          <a:ext cx="0" cy="0"/>
          <a:chOff x="0" y="0"/>
          <a:chExt cx="0" cy="0"/>
        </a:xfrm>
      </p:grpSpPr>
      <p:grpSp>
        <p:nvGrpSpPr>
          <p:cNvPr name="Group 2" id="2"/>
          <p:cNvGrpSpPr/>
          <p:nvPr/>
        </p:nvGrpSpPr>
        <p:grpSpPr>
          <a:xfrm rot="0">
            <a:off x="255328" y="2429009"/>
            <a:ext cx="654755" cy="65475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20D3D"/>
            </a:solidFill>
          </p:spPr>
        </p:sp>
        <p:sp>
          <p:nvSpPr>
            <p:cNvPr name="TextBox 4" id="4"/>
            <p:cNvSpPr txBox="true"/>
            <p:nvPr/>
          </p:nvSpPr>
          <p:spPr>
            <a:xfrm>
              <a:off x="190500" y="133350"/>
              <a:ext cx="431800" cy="488950"/>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255328" y="4320368"/>
            <a:ext cx="654755" cy="654755"/>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20D3D"/>
            </a:solidFill>
          </p:spPr>
        </p:sp>
        <p:sp>
          <p:nvSpPr>
            <p:cNvPr name="TextBox 7" id="7"/>
            <p:cNvSpPr txBox="true"/>
            <p:nvPr/>
          </p:nvSpPr>
          <p:spPr>
            <a:xfrm>
              <a:off x="190500" y="133350"/>
              <a:ext cx="431800" cy="488950"/>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255328" y="6213372"/>
            <a:ext cx="654755" cy="65475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320D3D"/>
            </a:solidFill>
          </p:spPr>
        </p:sp>
        <p:sp>
          <p:nvSpPr>
            <p:cNvPr name="TextBox 10" id="10"/>
            <p:cNvSpPr txBox="true"/>
            <p:nvPr/>
          </p:nvSpPr>
          <p:spPr>
            <a:xfrm>
              <a:off x="190500" y="133350"/>
              <a:ext cx="431800" cy="488950"/>
            </a:xfrm>
            <a:prstGeom prst="rect">
              <a:avLst/>
            </a:prstGeom>
          </p:spPr>
          <p:txBody>
            <a:bodyPr anchor="ctr" rtlCol="false" tIns="50800" lIns="50800" bIns="50800" rIns="50800"/>
            <a:lstStyle/>
            <a:p>
              <a:pPr algn="ctr">
                <a:lnSpc>
                  <a:spcPts val="3640"/>
                </a:lnSpc>
              </a:pPr>
            </a:p>
          </p:txBody>
        </p:sp>
      </p:grpSp>
      <p:sp>
        <p:nvSpPr>
          <p:cNvPr name="Freeform 11" id="11"/>
          <p:cNvSpPr/>
          <p:nvPr/>
        </p:nvSpPr>
        <p:spPr>
          <a:xfrm flipH="false" flipV="false" rot="9719938">
            <a:off x="7175815" y="7558886"/>
            <a:ext cx="2114813" cy="1545736"/>
          </a:xfrm>
          <a:custGeom>
            <a:avLst/>
            <a:gdLst/>
            <a:ahLst/>
            <a:cxnLst/>
            <a:rect r="r" b="b" t="t" l="l"/>
            <a:pathLst>
              <a:path h="1545736" w="2114813">
                <a:moveTo>
                  <a:pt x="0" y="0"/>
                </a:moveTo>
                <a:lnTo>
                  <a:pt x="2114813" y="0"/>
                </a:lnTo>
                <a:lnTo>
                  <a:pt x="2114813" y="1545736"/>
                </a:lnTo>
                <a:lnTo>
                  <a:pt x="0" y="15457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028700" y="6009467"/>
            <a:ext cx="16281939" cy="1917700"/>
          </a:xfrm>
          <a:prstGeom prst="rect">
            <a:avLst/>
          </a:prstGeom>
        </p:spPr>
        <p:txBody>
          <a:bodyPr anchor="t" rtlCol="false" tIns="0" lIns="0" bIns="0" rIns="0">
            <a:spAutoFit/>
          </a:bodyPr>
          <a:lstStyle/>
          <a:p>
            <a:pPr>
              <a:lnSpc>
                <a:spcPts val="5225"/>
              </a:lnSpc>
              <a:spcBef>
                <a:spcPct val="0"/>
              </a:spcBef>
            </a:pPr>
            <a:r>
              <a:rPr lang="en-US" sz="2750">
                <a:solidFill>
                  <a:srgbClr val="000000"/>
                </a:solidFill>
                <a:latin typeface="Nunito"/>
              </a:rPr>
              <a:t>Genel zihinsel, resim ve müzik yetenek alanı </a:t>
            </a:r>
            <a:r>
              <a:rPr lang="en-US" sz="2750">
                <a:solidFill>
                  <a:srgbClr val="FF2222"/>
                </a:solidFill>
                <a:latin typeface="Nunito Bold"/>
              </a:rPr>
              <a:t>ön değerlendirme</a:t>
            </a:r>
            <a:r>
              <a:rPr lang="en-US" sz="2750">
                <a:solidFill>
                  <a:srgbClr val="000000"/>
                </a:solidFill>
                <a:latin typeface="Nunito"/>
              </a:rPr>
              <a:t> ve </a:t>
            </a:r>
            <a:r>
              <a:rPr lang="en-US" sz="2750">
                <a:solidFill>
                  <a:srgbClr val="FFADBA"/>
                </a:solidFill>
                <a:latin typeface="Nunito Bold"/>
              </a:rPr>
              <a:t>bireysel değerlendirme</a:t>
            </a:r>
            <a:r>
              <a:rPr lang="en-US" sz="2750">
                <a:solidFill>
                  <a:srgbClr val="000000"/>
                </a:solidFill>
                <a:latin typeface="Nunito"/>
              </a:rPr>
              <a:t> uygulamalarına ilişkin sonuçlar takvimde belirtilen tarihlerde http://meb.gov.tr adresinden yayımlanacaktır.</a:t>
            </a:r>
          </a:p>
        </p:txBody>
      </p:sp>
      <p:sp>
        <p:nvSpPr>
          <p:cNvPr name="Freeform 13" id="13"/>
          <p:cNvSpPr/>
          <p:nvPr/>
        </p:nvSpPr>
        <p:spPr>
          <a:xfrm flipH="true" flipV="true" rot="-3187420">
            <a:off x="13997783" y="7077526"/>
            <a:ext cx="2114813" cy="1545736"/>
          </a:xfrm>
          <a:custGeom>
            <a:avLst/>
            <a:gdLst/>
            <a:ahLst/>
            <a:cxnLst/>
            <a:rect r="r" b="b" t="t" l="l"/>
            <a:pathLst>
              <a:path h="1545736" w="2114813">
                <a:moveTo>
                  <a:pt x="2114813" y="1545736"/>
                </a:moveTo>
                <a:lnTo>
                  <a:pt x="0" y="1545736"/>
                </a:lnTo>
                <a:lnTo>
                  <a:pt x="0" y="0"/>
                </a:lnTo>
                <a:lnTo>
                  <a:pt x="2114813" y="0"/>
                </a:lnTo>
                <a:lnTo>
                  <a:pt x="2114813" y="1545736"/>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5062219" y="7850394"/>
            <a:ext cx="1733899" cy="1910633"/>
          </a:xfrm>
          <a:custGeom>
            <a:avLst/>
            <a:gdLst/>
            <a:ahLst/>
            <a:cxnLst/>
            <a:rect r="r" b="b" t="t" l="l"/>
            <a:pathLst>
              <a:path h="1910633" w="1733899">
                <a:moveTo>
                  <a:pt x="0" y="0"/>
                </a:moveTo>
                <a:lnTo>
                  <a:pt x="1733899" y="0"/>
                </a:lnTo>
                <a:lnTo>
                  <a:pt x="1733899" y="1910632"/>
                </a:lnTo>
                <a:lnTo>
                  <a:pt x="0" y="19106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1862102" y="252052"/>
            <a:ext cx="14563796" cy="1362796"/>
          </a:xfrm>
          <a:prstGeom prst="rect">
            <a:avLst/>
          </a:prstGeom>
        </p:spPr>
        <p:txBody>
          <a:bodyPr anchor="t" rtlCol="false" tIns="0" lIns="0" bIns="0" rIns="0">
            <a:spAutoFit/>
          </a:bodyPr>
          <a:lstStyle/>
          <a:p>
            <a:pPr algn="ctr">
              <a:lnSpc>
                <a:spcPts val="10823"/>
              </a:lnSpc>
            </a:pPr>
            <a:r>
              <a:rPr lang="en-US" sz="7730">
                <a:solidFill>
                  <a:srgbClr val="000000"/>
                </a:solidFill>
                <a:latin typeface="Arimo Bold"/>
              </a:rPr>
              <a:t>GENEL UYGULAMA ESASLARI</a:t>
            </a:r>
          </a:p>
        </p:txBody>
      </p:sp>
      <p:sp>
        <p:nvSpPr>
          <p:cNvPr name="TextBox 16" id="16"/>
          <p:cNvSpPr txBox="true"/>
          <p:nvPr/>
        </p:nvSpPr>
        <p:spPr>
          <a:xfrm rot="0">
            <a:off x="1028700" y="2238509"/>
            <a:ext cx="14409043" cy="1272234"/>
          </a:xfrm>
          <a:prstGeom prst="rect">
            <a:avLst/>
          </a:prstGeom>
        </p:spPr>
        <p:txBody>
          <a:bodyPr anchor="t" rtlCol="false" tIns="0" lIns="0" bIns="0" rIns="0">
            <a:spAutoFit/>
          </a:bodyPr>
          <a:lstStyle/>
          <a:p>
            <a:pPr>
              <a:lnSpc>
                <a:spcPts val="5220"/>
              </a:lnSpc>
              <a:spcBef>
                <a:spcPct val="0"/>
              </a:spcBef>
            </a:pPr>
            <a:r>
              <a:rPr lang="en-US" sz="2747">
                <a:solidFill>
                  <a:srgbClr val="000000"/>
                </a:solidFill>
                <a:latin typeface="Nunito"/>
              </a:rPr>
              <a:t>Aday gösterilen öğrencilerin “Uygulama Giriş Belgeleri” e-Okul Yönetim Bilgi Sistemi/İlkokul Ortaokul Kurum İşlemleri/Sınav İşlemleri Modülü’nde yayımlanacaktır.</a:t>
            </a:r>
          </a:p>
        </p:txBody>
      </p:sp>
      <p:sp>
        <p:nvSpPr>
          <p:cNvPr name="TextBox 17" id="17"/>
          <p:cNvSpPr txBox="true"/>
          <p:nvPr/>
        </p:nvSpPr>
        <p:spPr>
          <a:xfrm rot="0">
            <a:off x="1028700" y="4129868"/>
            <a:ext cx="17259300" cy="1260475"/>
          </a:xfrm>
          <a:prstGeom prst="rect">
            <a:avLst/>
          </a:prstGeom>
        </p:spPr>
        <p:txBody>
          <a:bodyPr anchor="t" rtlCol="false" tIns="0" lIns="0" bIns="0" rIns="0">
            <a:spAutoFit/>
          </a:bodyPr>
          <a:lstStyle/>
          <a:p>
            <a:pPr>
              <a:lnSpc>
                <a:spcPts val="5225"/>
              </a:lnSpc>
              <a:spcBef>
                <a:spcPct val="0"/>
              </a:spcBef>
            </a:pPr>
            <a:r>
              <a:rPr lang="en-US" sz="2750">
                <a:solidFill>
                  <a:srgbClr val="000000"/>
                </a:solidFill>
                <a:latin typeface="Nunito"/>
              </a:rPr>
              <a:t>Uygulama giriş belgelerinin yayımlandığını duyurma sorumluluğu okul müdürlüklerine, imza karşılığı teslim alma sorumluluğu ise öğrenci velilerine aittir. Belgelerin imza karşılığı velilere teslim edilmesi zorunludur.</a:t>
            </a:r>
          </a:p>
        </p:txBody>
      </p:sp>
      <p:sp>
        <p:nvSpPr>
          <p:cNvPr name="TextBox 18" id="18"/>
          <p:cNvSpPr txBox="true"/>
          <p:nvPr/>
        </p:nvSpPr>
        <p:spPr>
          <a:xfrm rot="0">
            <a:off x="5489381" y="8679642"/>
            <a:ext cx="879574" cy="905510"/>
          </a:xfrm>
          <a:prstGeom prst="rect">
            <a:avLst/>
          </a:prstGeom>
        </p:spPr>
        <p:txBody>
          <a:bodyPr anchor="t" rtlCol="false" tIns="0" lIns="0" bIns="0" rIns="0">
            <a:spAutoFit/>
          </a:bodyPr>
          <a:lstStyle/>
          <a:p>
            <a:pPr algn="ctr">
              <a:lnSpc>
                <a:spcPts val="3640"/>
              </a:lnSpc>
            </a:pPr>
            <a:r>
              <a:rPr lang="en-US" sz="2600" spc="-364">
                <a:solidFill>
                  <a:srgbClr val="000000"/>
                </a:solidFill>
                <a:latin typeface="ไอติม Bold"/>
              </a:rPr>
              <a:t>18 Nisan </a:t>
            </a:r>
          </a:p>
          <a:p>
            <a:pPr algn="ctr">
              <a:lnSpc>
                <a:spcPts val="3640"/>
              </a:lnSpc>
              <a:spcBef>
                <a:spcPct val="0"/>
              </a:spcBef>
            </a:pPr>
            <a:r>
              <a:rPr lang="en-US" sz="2600" spc="-364">
                <a:solidFill>
                  <a:srgbClr val="000000"/>
                </a:solidFill>
                <a:latin typeface="ไอติม Bold"/>
              </a:rPr>
              <a:t>2024</a:t>
            </a:r>
          </a:p>
        </p:txBody>
      </p:sp>
      <p:sp>
        <p:nvSpPr>
          <p:cNvPr name="Freeform 19" id="19"/>
          <p:cNvSpPr/>
          <p:nvPr/>
        </p:nvSpPr>
        <p:spPr>
          <a:xfrm flipH="false" flipV="false" rot="0">
            <a:off x="12693212" y="7977056"/>
            <a:ext cx="1733899" cy="1910633"/>
          </a:xfrm>
          <a:custGeom>
            <a:avLst/>
            <a:gdLst/>
            <a:ahLst/>
            <a:cxnLst/>
            <a:rect r="r" b="b" t="t" l="l"/>
            <a:pathLst>
              <a:path h="1910633" w="1733899">
                <a:moveTo>
                  <a:pt x="0" y="0"/>
                </a:moveTo>
                <a:lnTo>
                  <a:pt x="1733899" y="0"/>
                </a:lnTo>
                <a:lnTo>
                  <a:pt x="1733899" y="1910633"/>
                </a:lnTo>
                <a:lnTo>
                  <a:pt x="0" y="19106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0" id="20"/>
          <p:cNvSpPr txBox="true"/>
          <p:nvPr/>
        </p:nvSpPr>
        <p:spPr>
          <a:xfrm rot="0">
            <a:off x="12933521" y="8748560"/>
            <a:ext cx="1253282" cy="905510"/>
          </a:xfrm>
          <a:prstGeom prst="rect">
            <a:avLst/>
          </a:prstGeom>
        </p:spPr>
        <p:txBody>
          <a:bodyPr anchor="t" rtlCol="false" tIns="0" lIns="0" bIns="0" rIns="0">
            <a:spAutoFit/>
          </a:bodyPr>
          <a:lstStyle/>
          <a:p>
            <a:pPr algn="ctr">
              <a:lnSpc>
                <a:spcPts val="3640"/>
              </a:lnSpc>
            </a:pPr>
            <a:r>
              <a:rPr lang="en-US" sz="2600" spc="-364">
                <a:solidFill>
                  <a:srgbClr val="000000"/>
                </a:solidFill>
                <a:latin typeface="ไอติม Bold"/>
              </a:rPr>
              <a:t>31 Temmuz </a:t>
            </a:r>
          </a:p>
          <a:p>
            <a:pPr algn="ctr">
              <a:lnSpc>
                <a:spcPts val="3640"/>
              </a:lnSpc>
              <a:spcBef>
                <a:spcPct val="0"/>
              </a:spcBef>
            </a:pPr>
            <a:r>
              <a:rPr lang="en-US" sz="2600" spc="-364">
                <a:solidFill>
                  <a:srgbClr val="000000"/>
                </a:solidFill>
                <a:latin typeface="ไอติม Bold"/>
              </a:rPr>
              <a:t>2024</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BE1E8"/>
        </a:solidFill>
      </p:bgPr>
    </p:bg>
    <p:spTree>
      <p:nvGrpSpPr>
        <p:cNvPr id="1" name=""/>
        <p:cNvGrpSpPr/>
        <p:nvPr/>
      </p:nvGrpSpPr>
      <p:grpSpPr>
        <a:xfrm>
          <a:off x="0" y="0"/>
          <a:ext cx="0" cy="0"/>
          <a:chOff x="0" y="0"/>
          <a:chExt cx="0" cy="0"/>
        </a:xfrm>
      </p:grpSpPr>
      <p:sp>
        <p:nvSpPr>
          <p:cNvPr name="Freeform 2" id="2"/>
          <p:cNvSpPr/>
          <p:nvPr/>
        </p:nvSpPr>
        <p:spPr>
          <a:xfrm flipH="false" flipV="false" rot="0">
            <a:off x="0" y="6936409"/>
            <a:ext cx="5029029" cy="3350591"/>
          </a:xfrm>
          <a:custGeom>
            <a:avLst/>
            <a:gdLst/>
            <a:ahLst/>
            <a:cxnLst/>
            <a:rect r="r" b="b" t="t" l="l"/>
            <a:pathLst>
              <a:path h="3350591" w="5029029">
                <a:moveTo>
                  <a:pt x="0" y="0"/>
                </a:moveTo>
                <a:lnTo>
                  <a:pt x="5029029" y="0"/>
                </a:lnTo>
                <a:lnTo>
                  <a:pt x="5029029" y="3350591"/>
                </a:lnTo>
                <a:lnTo>
                  <a:pt x="0" y="3350591"/>
                </a:lnTo>
                <a:lnTo>
                  <a:pt x="0" y="0"/>
                </a:lnTo>
                <a:close/>
              </a:path>
            </a:pathLst>
          </a:custGeom>
          <a:blipFill>
            <a:blip r:embed="rId2"/>
            <a:stretch>
              <a:fillRect l="0" t="0" r="0" b="0"/>
            </a:stretch>
          </a:blipFill>
        </p:spPr>
      </p:sp>
      <p:grpSp>
        <p:nvGrpSpPr>
          <p:cNvPr name="Group 3" id="3"/>
          <p:cNvGrpSpPr/>
          <p:nvPr/>
        </p:nvGrpSpPr>
        <p:grpSpPr>
          <a:xfrm rot="0">
            <a:off x="421876" y="2599843"/>
            <a:ext cx="606824" cy="60682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941D"/>
            </a:solidFill>
          </p:spPr>
        </p:sp>
        <p:sp>
          <p:nvSpPr>
            <p:cNvPr name="TextBox 5" id="5"/>
            <p:cNvSpPr txBox="true"/>
            <p:nvPr/>
          </p:nvSpPr>
          <p:spPr>
            <a:xfrm>
              <a:off x="127000" y="69850"/>
              <a:ext cx="558800" cy="615950"/>
            </a:xfrm>
            <a:prstGeom prst="rect">
              <a:avLst/>
            </a:prstGeom>
          </p:spPr>
          <p:txBody>
            <a:bodyPr anchor="ctr" rtlCol="false" tIns="50800" lIns="50800" bIns="50800" rIns="50800"/>
            <a:lstStyle/>
            <a:p>
              <a:pPr algn="ctr">
                <a:lnSpc>
                  <a:spcPts val="3640"/>
                </a:lnSpc>
              </a:pPr>
            </a:p>
          </p:txBody>
        </p:sp>
      </p:grpSp>
      <p:grpSp>
        <p:nvGrpSpPr>
          <p:cNvPr name="Group 6" id="6"/>
          <p:cNvGrpSpPr/>
          <p:nvPr/>
        </p:nvGrpSpPr>
        <p:grpSpPr>
          <a:xfrm rot="0">
            <a:off x="6939943" y="6444071"/>
            <a:ext cx="9340399" cy="3595949"/>
            <a:chOff x="0" y="0"/>
            <a:chExt cx="12453865" cy="4794598"/>
          </a:xfrm>
        </p:grpSpPr>
        <p:sp>
          <p:nvSpPr>
            <p:cNvPr name="TextBox 7" id="7"/>
            <p:cNvSpPr txBox="true"/>
            <p:nvPr/>
          </p:nvSpPr>
          <p:spPr>
            <a:xfrm rot="0">
              <a:off x="0" y="-21664"/>
              <a:ext cx="12453865" cy="4816262"/>
            </a:xfrm>
            <a:prstGeom prst="rect">
              <a:avLst/>
            </a:prstGeom>
          </p:spPr>
          <p:txBody>
            <a:bodyPr anchor="t" rtlCol="false" tIns="0" lIns="0" bIns="0" rIns="0">
              <a:spAutoFit/>
            </a:bodyPr>
            <a:lstStyle/>
            <a:p>
              <a:pPr algn="ctr">
                <a:lnSpc>
                  <a:spcPts val="4940"/>
                </a:lnSpc>
                <a:spcBef>
                  <a:spcPct val="0"/>
                </a:spcBef>
              </a:pPr>
              <a:r>
                <a:rPr lang="en-US" sz="2600">
                  <a:solidFill>
                    <a:srgbClr val="000000"/>
                  </a:solidFill>
                  <a:latin typeface="Nunito"/>
                </a:rPr>
                <a:t> Ön değerlendirme uygulamalarına girecek öğrencilerin randevuları, il tanılama sınav komisyonları tarafından MEBBİS/BİLSEM Modülü üzerinden verilecektir. Uygulamalar, cumartesi ve pazar günleri; 9.00, 10.15, 11.30, 13.30, 14.45, 16.00 saatlerinde olmak üzere günlük altı (6) oturum olacak şekilde planlanacaktır.</a:t>
              </a:r>
            </a:p>
          </p:txBody>
        </p:sp>
        <p:grpSp>
          <p:nvGrpSpPr>
            <p:cNvPr name="Group 8" id="8"/>
            <p:cNvGrpSpPr/>
            <p:nvPr/>
          </p:nvGrpSpPr>
          <p:grpSpPr>
            <a:xfrm rot="0">
              <a:off x="0" y="0"/>
              <a:ext cx="809098" cy="80909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941D"/>
              </a:solidFill>
            </p:spPr>
          </p:sp>
          <p:sp>
            <p:nvSpPr>
              <p:cNvPr name="TextBox 10" id="10"/>
              <p:cNvSpPr txBox="true"/>
              <p:nvPr/>
            </p:nvSpPr>
            <p:spPr>
              <a:xfrm>
                <a:off x="127000" y="69850"/>
                <a:ext cx="558800" cy="615950"/>
              </a:xfrm>
              <a:prstGeom prst="rect">
                <a:avLst/>
              </a:prstGeom>
            </p:spPr>
            <p:txBody>
              <a:bodyPr anchor="ctr" rtlCol="false" tIns="50800" lIns="50800" bIns="50800" rIns="50800"/>
              <a:lstStyle/>
              <a:p>
                <a:pPr algn="ctr">
                  <a:lnSpc>
                    <a:spcPts val="3640"/>
                  </a:lnSpc>
                </a:pPr>
              </a:p>
            </p:txBody>
          </p:sp>
        </p:grpSp>
      </p:grpSp>
      <p:sp>
        <p:nvSpPr>
          <p:cNvPr name="TextBox 11" id="11"/>
          <p:cNvSpPr txBox="true"/>
          <p:nvPr/>
        </p:nvSpPr>
        <p:spPr>
          <a:xfrm rot="0">
            <a:off x="1569248" y="285268"/>
            <a:ext cx="15211706" cy="2314575"/>
          </a:xfrm>
          <a:prstGeom prst="rect">
            <a:avLst/>
          </a:prstGeom>
        </p:spPr>
        <p:txBody>
          <a:bodyPr anchor="t" rtlCol="false" tIns="0" lIns="0" bIns="0" rIns="0">
            <a:spAutoFit/>
          </a:bodyPr>
          <a:lstStyle/>
          <a:p>
            <a:pPr algn="ctr">
              <a:lnSpc>
                <a:spcPts val="9120"/>
              </a:lnSpc>
            </a:pPr>
            <a:r>
              <a:rPr lang="en-US" sz="7600" spc="-228">
                <a:solidFill>
                  <a:srgbClr val="373737"/>
                </a:solidFill>
                <a:latin typeface="ไอติม"/>
              </a:rPr>
              <a:t>ÖN DEĞERLENDİRME UYGULAMA ESASLARI</a:t>
            </a:r>
          </a:p>
        </p:txBody>
      </p:sp>
      <p:sp>
        <p:nvSpPr>
          <p:cNvPr name="TextBox 12" id="12"/>
          <p:cNvSpPr txBox="true"/>
          <p:nvPr/>
        </p:nvSpPr>
        <p:spPr>
          <a:xfrm rot="0">
            <a:off x="603917" y="2520137"/>
            <a:ext cx="6729455" cy="4324528"/>
          </a:xfrm>
          <a:prstGeom prst="rect">
            <a:avLst/>
          </a:prstGeom>
        </p:spPr>
        <p:txBody>
          <a:bodyPr anchor="t" rtlCol="false" tIns="0" lIns="0" bIns="0" rIns="0">
            <a:spAutoFit/>
          </a:bodyPr>
          <a:lstStyle/>
          <a:p>
            <a:pPr algn="ctr">
              <a:lnSpc>
                <a:spcPts val="4942"/>
              </a:lnSpc>
              <a:spcBef>
                <a:spcPct val="0"/>
              </a:spcBef>
            </a:pPr>
            <a:r>
              <a:rPr lang="en-US" sz="2601">
                <a:solidFill>
                  <a:srgbClr val="000000"/>
                </a:solidFill>
                <a:latin typeface="Nunito"/>
              </a:rPr>
              <a:t>Ön değerlendirme uygulamaları genel zihinsel, resim ve müzik yetenek alanı için il</a:t>
            </a:r>
          </a:p>
          <a:p>
            <a:pPr algn="ctr">
              <a:lnSpc>
                <a:spcPts val="4942"/>
              </a:lnSpc>
              <a:spcBef>
                <a:spcPct val="0"/>
              </a:spcBef>
            </a:pPr>
            <a:r>
              <a:rPr lang="en-US" sz="2601">
                <a:solidFill>
                  <a:srgbClr val="000000"/>
                </a:solidFill>
                <a:latin typeface="Nunito"/>
              </a:rPr>
              <a:t>tanılama sınav komisyonları tarafından belirlenen uygulama merkezlerinde tablet</a:t>
            </a:r>
          </a:p>
          <a:p>
            <a:pPr algn="ctr">
              <a:lnSpc>
                <a:spcPts val="4942"/>
              </a:lnSpc>
              <a:spcBef>
                <a:spcPct val="0"/>
              </a:spcBef>
            </a:pPr>
            <a:r>
              <a:rPr lang="en-US" sz="2601">
                <a:solidFill>
                  <a:srgbClr val="000000"/>
                </a:solidFill>
                <a:latin typeface="Nunito"/>
              </a:rPr>
              <a:t>bilgisayarlar üzerinden, elektronik ortamda 10 Şubat - 14 Nisan 2024 tarihleri arasında</a:t>
            </a:r>
          </a:p>
          <a:p>
            <a:pPr algn="ctr">
              <a:lnSpc>
                <a:spcPts val="4942"/>
              </a:lnSpc>
              <a:spcBef>
                <a:spcPct val="0"/>
              </a:spcBef>
            </a:pPr>
            <a:r>
              <a:rPr lang="en-US" sz="2601">
                <a:solidFill>
                  <a:srgbClr val="000000"/>
                </a:solidFill>
                <a:latin typeface="Nunito"/>
              </a:rPr>
              <a:t>yapılacaktır.</a:t>
            </a:r>
          </a:p>
        </p:txBody>
      </p:sp>
      <p:sp>
        <p:nvSpPr>
          <p:cNvPr name="Freeform 13" id="13"/>
          <p:cNvSpPr/>
          <p:nvPr/>
        </p:nvSpPr>
        <p:spPr>
          <a:xfrm flipH="false" flipV="false" rot="0">
            <a:off x="10024032" y="3353279"/>
            <a:ext cx="623293" cy="1424669"/>
          </a:xfrm>
          <a:custGeom>
            <a:avLst/>
            <a:gdLst/>
            <a:ahLst/>
            <a:cxnLst/>
            <a:rect r="r" b="b" t="t" l="l"/>
            <a:pathLst>
              <a:path h="1424669" w="623293">
                <a:moveTo>
                  <a:pt x="0" y="0"/>
                </a:moveTo>
                <a:lnTo>
                  <a:pt x="623293" y="0"/>
                </a:lnTo>
                <a:lnTo>
                  <a:pt x="623293" y="1424669"/>
                </a:lnTo>
                <a:lnTo>
                  <a:pt x="0" y="14246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0522430" y="2492306"/>
            <a:ext cx="6583680" cy="4114800"/>
          </a:xfrm>
          <a:custGeom>
            <a:avLst/>
            <a:gdLst/>
            <a:ahLst/>
            <a:cxnLst/>
            <a:rect r="r" b="b" t="t" l="l"/>
            <a:pathLst>
              <a:path h="4114800" w="6583680">
                <a:moveTo>
                  <a:pt x="0" y="0"/>
                </a:moveTo>
                <a:lnTo>
                  <a:pt x="6583680" y="0"/>
                </a:lnTo>
                <a:lnTo>
                  <a:pt x="658368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0024032" y="3296129"/>
            <a:ext cx="7877207" cy="431800"/>
          </a:xfrm>
          <a:prstGeom prst="rect">
            <a:avLst/>
          </a:prstGeom>
        </p:spPr>
        <p:txBody>
          <a:bodyPr anchor="t" rtlCol="false" tIns="0" lIns="0" bIns="0" rIns="0">
            <a:spAutoFit/>
          </a:bodyPr>
          <a:lstStyle/>
          <a:p>
            <a:pPr algn="ctr">
              <a:lnSpc>
                <a:spcPts val="3499"/>
              </a:lnSpc>
            </a:pPr>
            <a:r>
              <a:rPr lang="en-US" sz="2499">
                <a:solidFill>
                  <a:srgbClr val="000000"/>
                </a:solidFill>
                <a:latin typeface="DejaVu Serif Bold"/>
              </a:rPr>
              <a:t>2022-2023 BİLSEM Kılavuzu</a:t>
            </a:r>
          </a:p>
        </p:txBody>
      </p:sp>
      <p:sp>
        <p:nvSpPr>
          <p:cNvPr name="TextBox 16" id="16"/>
          <p:cNvSpPr txBox="true"/>
          <p:nvPr/>
        </p:nvSpPr>
        <p:spPr>
          <a:xfrm rot="0">
            <a:off x="10949476" y="3932411"/>
            <a:ext cx="5729588" cy="1829435"/>
          </a:xfrm>
          <a:prstGeom prst="rect">
            <a:avLst/>
          </a:prstGeom>
        </p:spPr>
        <p:txBody>
          <a:bodyPr anchor="t" rtlCol="false" tIns="0" lIns="0" bIns="0" rIns="0">
            <a:spAutoFit/>
          </a:bodyPr>
          <a:lstStyle/>
          <a:p>
            <a:pPr algn="ctr">
              <a:lnSpc>
                <a:spcPts val="3640"/>
              </a:lnSpc>
              <a:spcBef>
                <a:spcPct val="0"/>
              </a:spcBef>
            </a:pPr>
            <a:r>
              <a:rPr lang="en-US" sz="2600" spc="-364">
                <a:solidFill>
                  <a:srgbClr val="000000"/>
                </a:solidFill>
                <a:latin typeface="Klein"/>
              </a:rPr>
              <a:t>Resim ve müzik yetenek alanları ön değerlendirme uygulamaları elektronik ortamda </a:t>
            </a:r>
            <a:r>
              <a:rPr lang="en-US" sz="2600" spc="-364">
                <a:solidFill>
                  <a:srgbClr val="EA222A"/>
                </a:solidFill>
                <a:latin typeface="Klein"/>
              </a:rPr>
              <a:t>sınıf öğretmenleri </a:t>
            </a:r>
            <a:r>
              <a:rPr lang="en-US" sz="2600" spc="-364">
                <a:solidFill>
                  <a:srgbClr val="000000"/>
                </a:solidFill>
                <a:latin typeface="Klein"/>
              </a:rPr>
              <a:t>tarafından gerçekleştirilecektir. </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CBE1E8"/>
        </a:solidFill>
      </p:bgPr>
    </p:bg>
    <p:spTree>
      <p:nvGrpSpPr>
        <p:cNvPr id="1" name=""/>
        <p:cNvGrpSpPr/>
        <p:nvPr/>
      </p:nvGrpSpPr>
      <p:grpSpPr>
        <a:xfrm>
          <a:off x="0" y="0"/>
          <a:ext cx="0" cy="0"/>
          <a:chOff x="0" y="0"/>
          <a:chExt cx="0" cy="0"/>
        </a:xfrm>
      </p:grpSpPr>
      <p:grpSp>
        <p:nvGrpSpPr>
          <p:cNvPr name="Group 2" id="2"/>
          <p:cNvGrpSpPr/>
          <p:nvPr/>
        </p:nvGrpSpPr>
        <p:grpSpPr>
          <a:xfrm rot="0">
            <a:off x="504577" y="2753517"/>
            <a:ext cx="391127" cy="431588"/>
            <a:chOff x="0" y="0"/>
            <a:chExt cx="736600" cy="812800"/>
          </a:xfrm>
        </p:grpSpPr>
        <p:sp>
          <p:nvSpPr>
            <p:cNvPr name="Freeform 3" id="3"/>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004AAD"/>
            </a:solidFill>
          </p:spPr>
        </p:sp>
        <p:sp>
          <p:nvSpPr>
            <p:cNvPr name="TextBox 4" id="4"/>
            <p:cNvSpPr txBox="true"/>
            <p:nvPr/>
          </p:nvSpPr>
          <p:spPr>
            <a:xfrm>
              <a:off x="0" y="-57150"/>
              <a:ext cx="736600" cy="742950"/>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2755821" y="0"/>
            <a:ext cx="12908326" cy="2190750"/>
          </a:xfrm>
          <a:prstGeom prst="rect">
            <a:avLst/>
          </a:prstGeom>
        </p:spPr>
        <p:txBody>
          <a:bodyPr anchor="t" rtlCol="false" tIns="0" lIns="0" bIns="0" rIns="0">
            <a:spAutoFit/>
          </a:bodyPr>
          <a:lstStyle/>
          <a:p>
            <a:pPr algn="ctr">
              <a:lnSpc>
                <a:spcPts val="8640"/>
              </a:lnSpc>
            </a:pPr>
            <a:r>
              <a:rPr lang="en-US" sz="7200" spc="-216">
                <a:solidFill>
                  <a:srgbClr val="373737"/>
                </a:solidFill>
                <a:latin typeface="ไอติม"/>
              </a:rPr>
              <a:t>BİREYSEL DEĞERLENDİRME UYGULAMA ESASLARI</a:t>
            </a:r>
          </a:p>
        </p:txBody>
      </p:sp>
      <p:sp>
        <p:nvSpPr>
          <p:cNvPr name="TextBox 6" id="6"/>
          <p:cNvSpPr txBox="true"/>
          <p:nvPr/>
        </p:nvSpPr>
        <p:spPr>
          <a:xfrm rot="0">
            <a:off x="1028700" y="2727905"/>
            <a:ext cx="16230600" cy="914400"/>
          </a:xfrm>
          <a:prstGeom prst="rect">
            <a:avLst/>
          </a:prstGeom>
        </p:spPr>
        <p:txBody>
          <a:bodyPr anchor="t" rtlCol="false" tIns="0" lIns="0" bIns="0" rIns="0">
            <a:spAutoFit/>
          </a:bodyPr>
          <a:lstStyle/>
          <a:p>
            <a:pPr>
              <a:lnSpc>
                <a:spcPts val="3600"/>
              </a:lnSpc>
              <a:spcBef>
                <a:spcPct val="0"/>
              </a:spcBef>
            </a:pPr>
            <a:r>
              <a:rPr lang="en-US" sz="3000" spc="-89">
                <a:solidFill>
                  <a:srgbClr val="373737"/>
                </a:solidFill>
                <a:latin typeface="Nunito"/>
              </a:rPr>
              <a:t>Ön değerlendirme uygulamaları tamamlandıktan sonra Bakanlık tarafından belirlenecek puanları geçen öğrenciler yetenek alanlarına göre bireysel değerlendirme uygulamalarına alınacaktır.</a:t>
            </a:r>
          </a:p>
        </p:txBody>
      </p:sp>
      <p:sp>
        <p:nvSpPr>
          <p:cNvPr name="TextBox 7" id="7"/>
          <p:cNvSpPr txBox="true"/>
          <p:nvPr/>
        </p:nvSpPr>
        <p:spPr>
          <a:xfrm rot="0">
            <a:off x="1028700" y="4686300"/>
            <a:ext cx="17259300" cy="914400"/>
          </a:xfrm>
          <a:prstGeom prst="rect">
            <a:avLst/>
          </a:prstGeom>
        </p:spPr>
        <p:txBody>
          <a:bodyPr anchor="t" rtlCol="false" tIns="0" lIns="0" bIns="0" rIns="0">
            <a:spAutoFit/>
          </a:bodyPr>
          <a:lstStyle/>
          <a:p>
            <a:pPr>
              <a:lnSpc>
                <a:spcPts val="3600"/>
              </a:lnSpc>
              <a:spcBef>
                <a:spcPct val="0"/>
              </a:spcBef>
            </a:pPr>
            <a:r>
              <a:rPr lang="en-US" sz="3000" spc="-89">
                <a:solidFill>
                  <a:srgbClr val="373737"/>
                </a:solidFill>
                <a:latin typeface="Nunito"/>
              </a:rPr>
              <a:t>Genel zihinsel yetenek alanındaki uygulamalar RAM’larda, resim ve müzik yetenek alanındaki uygulamalar ise BİLSEM’lerde yapılacaktır.</a:t>
            </a:r>
          </a:p>
        </p:txBody>
      </p:sp>
      <p:sp>
        <p:nvSpPr>
          <p:cNvPr name="TextBox 8" id="8"/>
          <p:cNvSpPr txBox="true"/>
          <p:nvPr/>
        </p:nvSpPr>
        <p:spPr>
          <a:xfrm rot="0">
            <a:off x="1028700" y="6342843"/>
            <a:ext cx="16886641" cy="2743200"/>
          </a:xfrm>
          <a:prstGeom prst="rect">
            <a:avLst/>
          </a:prstGeom>
        </p:spPr>
        <p:txBody>
          <a:bodyPr anchor="t" rtlCol="false" tIns="0" lIns="0" bIns="0" rIns="0">
            <a:spAutoFit/>
          </a:bodyPr>
          <a:lstStyle/>
          <a:p>
            <a:pPr>
              <a:lnSpc>
                <a:spcPts val="3600"/>
              </a:lnSpc>
              <a:spcBef>
                <a:spcPct val="0"/>
              </a:spcBef>
            </a:pPr>
            <a:r>
              <a:rPr lang="en-US" sz="3000" spc="-89">
                <a:solidFill>
                  <a:srgbClr val="373737"/>
                </a:solidFill>
                <a:latin typeface="Nunito"/>
              </a:rPr>
              <a:t>Resim ve müzik yetenek alanlarında uygulamaya alınacak öğrenciler giriş belgelerinde belirtilen saatten otuz (30) dakika önce; genel zihinsel yetenek alanında uygulamaya alınacak öğrenciler ise giriş belgelerinde yer alan saatte uygulama merkezlerinde hazır bulunacaklardır. Öğrenciler giriş belgelerindeki randevu saatinden en fazla on beş (15) dakikaya kadar yaşanan gecikmelerde değerlendirmeye alınacak olup bu sürenin aşılmasından sonra kurum müdürlükleri tarafından tutanak tutularak değerlendirmeye alınmayacaklardır.</a:t>
            </a:r>
          </a:p>
        </p:txBody>
      </p:sp>
      <p:grpSp>
        <p:nvGrpSpPr>
          <p:cNvPr name="Group 9" id="9"/>
          <p:cNvGrpSpPr/>
          <p:nvPr/>
        </p:nvGrpSpPr>
        <p:grpSpPr>
          <a:xfrm rot="0">
            <a:off x="504577" y="6342843"/>
            <a:ext cx="391127" cy="431588"/>
            <a:chOff x="0" y="0"/>
            <a:chExt cx="736600" cy="812800"/>
          </a:xfrm>
        </p:grpSpPr>
        <p:sp>
          <p:nvSpPr>
            <p:cNvPr name="Freeform 10" id="10"/>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004AAD"/>
            </a:solidFill>
          </p:spPr>
        </p:sp>
        <p:sp>
          <p:nvSpPr>
            <p:cNvPr name="TextBox 11" id="11"/>
            <p:cNvSpPr txBox="true"/>
            <p:nvPr/>
          </p:nvSpPr>
          <p:spPr>
            <a:xfrm>
              <a:off x="0" y="-57150"/>
              <a:ext cx="736600" cy="742950"/>
            </a:xfrm>
            <a:prstGeom prst="rect">
              <a:avLst/>
            </a:prstGeom>
          </p:spPr>
          <p:txBody>
            <a:bodyPr anchor="ctr" rtlCol="false" tIns="50800" lIns="50800" bIns="50800" rIns="50800"/>
            <a:lstStyle/>
            <a:p>
              <a:pPr algn="ctr">
                <a:lnSpc>
                  <a:spcPts val="3640"/>
                </a:lnSpc>
              </a:pPr>
            </a:p>
          </p:txBody>
        </p:sp>
      </p:grpSp>
      <p:grpSp>
        <p:nvGrpSpPr>
          <p:cNvPr name="Group 12" id="12"/>
          <p:cNvGrpSpPr/>
          <p:nvPr/>
        </p:nvGrpSpPr>
        <p:grpSpPr>
          <a:xfrm rot="0">
            <a:off x="504577" y="4711912"/>
            <a:ext cx="391127" cy="431588"/>
            <a:chOff x="0" y="0"/>
            <a:chExt cx="736600" cy="812800"/>
          </a:xfrm>
        </p:grpSpPr>
        <p:sp>
          <p:nvSpPr>
            <p:cNvPr name="Freeform 13" id="13"/>
            <p:cNvSpPr/>
            <p:nvPr/>
          </p:nvSpPr>
          <p:spPr>
            <a:xfrm flipH="false" flipV="false" rot="0">
              <a:off x="0" y="0"/>
              <a:ext cx="736600" cy="812800"/>
            </a:xfrm>
            <a:custGeom>
              <a:avLst/>
              <a:gdLst/>
              <a:ahLst/>
              <a:cxnLst/>
              <a:rect r="r" b="b" t="t" l="l"/>
              <a:pathLst>
                <a:path h="812800" w="736600">
                  <a:moveTo>
                    <a:pt x="736600" y="0"/>
                  </a:moveTo>
                  <a:lnTo>
                    <a:pt x="736600" y="812800"/>
                  </a:lnTo>
                  <a:lnTo>
                    <a:pt x="368300" y="685800"/>
                  </a:lnTo>
                  <a:lnTo>
                    <a:pt x="0" y="812800"/>
                  </a:lnTo>
                  <a:lnTo>
                    <a:pt x="0" y="0"/>
                  </a:lnTo>
                  <a:lnTo>
                    <a:pt x="736600" y="0"/>
                  </a:lnTo>
                  <a:close/>
                </a:path>
              </a:pathLst>
            </a:custGeom>
            <a:solidFill>
              <a:srgbClr val="004AAD"/>
            </a:solidFill>
          </p:spPr>
        </p:sp>
        <p:sp>
          <p:nvSpPr>
            <p:cNvPr name="TextBox 14" id="14"/>
            <p:cNvSpPr txBox="true"/>
            <p:nvPr/>
          </p:nvSpPr>
          <p:spPr>
            <a:xfrm>
              <a:off x="0" y="-57150"/>
              <a:ext cx="736600" cy="742950"/>
            </a:xfrm>
            <a:prstGeom prst="rect">
              <a:avLst/>
            </a:prstGeom>
          </p:spPr>
          <p:txBody>
            <a:bodyPr anchor="ctr" rtlCol="false" tIns="50800" lIns="50800" bIns="50800" rIns="50800"/>
            <a:lstStyle/>
            <a:p>
              <a:pPr algn="ctr">
                <a:lnSpc>
                  <a:spcPts val="3640"/>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DAF48jTLVG0</dc:identifier>
  <dcterms:modified xsi:type="dcterms:W3CDTF">2011-08-01T06:04:30Z</dcterms:modified>
  <cp:revision>1</cp:revision>
  <dc:title>BİLSEM TANITIMI</dc:title>
</cp:coreProperties>
</file>