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rimo Bold" panose="020B0604020202020204" charset="0"/>
      <p:regular r:id="rId14"/>
    </p:embeddedFont>
    <p:embeddedFont>
      <p:font typeface="Open Sans" panose="020F0502020204030204" pitchFamily="3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8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850237" y="2287191"/>
            <a:ext cx="9445526" cy="2657921"/>
            <a:chOff x="0" y="0"/>
            <a:chExt cx="12594035" cy="3543895"/>
          </a:xfrm>
        </p:grpSpPr>
        <p:sp>
          <p:nvSpPr>
            <p:cNvPr id="8" name="Freeform 8"/>
            <p:cNvSpPr/>
            <p:nvPr/>
          </p:nvSpPr>
          <p:spPr>
            <a:xfrm>
              <a:off x="0" y="0"/>
              <a:ext cx="12594035" cy="3543895"/>
            </a:xfrm>
            <a:custGeom>
              <a:avLst/>
              <a:gdLst/>
              <a:ahLst/>
              <a:cxnLst/>
              <a:rect l="l" t="t" r="r" b="b"/>
              <a:pathLst>
                <a:path w="12594035" h="3543895">
                  <a:moveTo>
                    <a:pt x="0" y="0"/>
                  </a:moveTo>
                  <a:lnTo>
                    <a:pt x="12594035" y="0"/>
                  </a:lnTo>
                  <a:lnTo>
                    <a:pt x="12594035" y="3543895"/>
                  </a:lnTo>
                  <a:lnTo>
                    <a:pt x="0" y="3543895"/>
                  </a:lnTo>
                  <a:close/>
                </a:path>
              </a:pathLst>
            </a:custGeom>
            <a:solidFill>
              <a:srgbClr val="000000">
                <a:alpha val="0"/>
              </a:srgbClr>
            </a:solidFill>
          </p:spPr>
        </p:sp>
        <p:sp>
          <p:nvSpPr>
            <p:cNvPr id="9" name="TextBox 9"/>
            <p:cNvSpPr txBox="1"/>
            <p:nvPr/>
          </p:nvSpPr>
          <p:spPr>
            <a:xfrm>
              <a:off x="0" y="-57150"/>
              <a:ext cx="12594035" cy="3601045"/>
            </a:xfrm>
            <a:prstGeom prst="rect">
              <a:avLst/>
            </a:prstGeom>
          </p:spPr>
          <p:txBody>
            <a:bodyPr lIns="0" tIns="0" rIns="0" bIns="0" rtlCol="0" anchor="t"/>
            <a:lstStyle/>
            <a:p>
              <a:pPr algn="ctr">
                <a:lnSpc>
                  <a:spcPts val="6937"/>
                </a:lnSpc>
              </a:pPr>
              <a:r>
                <a:rPr lang="en-US" sz="5562" b="1">
                  <a:solidFill>
                    <a:srgbClr val="333F70"/>
                  </a:solidFill>
                  <a:latin typeface="Arimo Bold"/>
                  <a:ea typeface="Arimo Bold"/>
                  <a:cs typeface="Arimo Bold"/>
                  <a:sym typeface="Arimo Bold"/>
                </a:rPr>
                <a:t>Okulda Yangın Sırasında Yapılması Gerekenler</a:t>
              </a:r>
            </a:p>
          </p:txBody>
        </p:sp>
      </p:grpSp>
      <p:grpSp>
        <p:nvGrpSpPr>
          <p:cNvPr id="10" name="Group 10"/>
          <p:cNvGrpSpPr/>
          <p:nvPr/>
        </p:nvGrpSpPr>
        <p:grpSpPr>
          <a:xfrm>
            <a:off x="7850237" y="5370314"/>
            <a:ext cx="9445526" cy="1814512"/>
            <a:chOff x="0" y="0"/>
            <a:chExt cx="12594035" cy="2419350"/>
          </a:xfrm>
        </p:grpSpPr>
        <p:sp>
          <p:nvSpPr>
            <p:cNvPr id="11" name="Freeform 11"/>
            <p:cNvSpPr/>
            <p:nvPr/>
          </p:nvSpPr>
          <p:spPr>
            <a:xfrm>
              <a:off x="0" y="0"/>
              <a:ext cx="12594035" cy="2419350"/>
            </a:xfrm>
            <a:custGeom>
              <a:avLst/>
              <a:gdLst/>
              <a:ahLst/>
              <a:cxnLst/>
              <a:rect l="l" t="t" r="r" b="b"/>
              <a:pathLst>
                <a:path w="12594035" h="2419350">
                  <a:moveTo>
                    <a:pt x="0" y="0"/>
                  </a:moveTo>
                  <a:lnTo>
                    <a:pt x="12594035" y="0"/>
                  </a:lnTo>
                  <a:lnTo>
                    <a:pt x="12594035" y="2419350"/>
                  </a:lnTo>
                  <a:lnTo>
                    <a:pt x="0" y="2419350"/>
                  </a:lnTo>
                  <a:close/>
                </a:path>
              </a:pathLst>
            </a:custGeom>
            <a:solidFill>
              <a:srgbClr val="000000">
                <a:alpha val="0"/>
              </a:srgbClr>
            </a:solidFill>
          </p:spPr>
        </p:sp>
        <p:sp>
          <p:nvSpPr>
            <p:cNvPr id="12" name="TextBox 12"/>
            <p:cNvSpPr txBox="1"/>
            <p:nvPr/>
          </p:nvSpPr>
          <p:spPr>
            <a:xfrm>
              <a:off x="0" y="-85725"/>
              <a:ext cx="12594035" cy="2505075"/>
            </a:xfrm>
            <a:prstGeom prst="rect">
              <a:avLst/>
            </a:prstGeom>
          </p:spPr>
          <p:txBody>
            <a:bodyPr lIns="0" tIns="0" rIns="0" bIns="0" rtlCol="0" anchor="t"/>
            <a:lstStyle/>
            <a:p>
              <a:pPr algn="just">
                <a:lnSpc>
                  <a:spcPts val="3562"/>
                </a:lnSpc>
              </a:pPr>
              <a:r>
                <a:rPr lang="en-US" sz="2187">
                  <a:solidFill>
                    <a:srgbClr val="333F70"/>
                  </a:solidFill>
                  <a:latin typeface="Open Sans"/>
                  <a:ea typeface="Open Sans"/>
                  <a:cs typeface="Open Sans"/>
                  <a:sym typeface="Open Sans"/>
                </a:rPr>
                <a:t>Okulda yangın güvenliği, öğrencilerin, öğretmenlerin ve okul çalışanlarının güvenliği için çok önemlidir. Bu sunum, okulda yangın çıktığında yapılması gerekenleri açıklayarak, öğrencilerin ve personelin olası bir yangın durumuna hazırlıklı olmalarını amaçlamaktadır.</a:t>
              </a:r>
            </a:p>
          </p:txBody>
        </p:sp>
      </p:grpSp>
      <p:grpSp>
        <p:nvGrpSpPr>
          <p:cNvPr id="13" name="Group 13"/>
          <p:cNvGrpSpPr/>
          <p:nvPr/>
        </p:nvGrpSpPr>
        <p:grpSpPr>
          <a:xfrm>
            <a:off x="7845475" y="7520136"/>
            <a:ext cx="463154" cy="463154"/>
            <a:chOff x="0" y="0"/>
            <a:chExt cx="617538" cy="617538"/>
          </a:xfrm>
        </p:grpSpPr>
        <p:sp>
          <p:nvSpPr>
            <p:cNvPr id="14" name="Freeform 14"/>
            <p:cNvSpPr/>
            <p:nvPr/>
          </p:nvSpPr>
          <p:spPr>
            <a:xfrm>
              <a:off x="0" y="0"/>
              <a:ext cx="617601" cy="617601"/>
            </a:xfrm>
            <a:custGeom>
              <a:avLst/>
              <a:gdLst/>
              <a:ahLst/>
              <a:cxnLst/>
              <a:rect l="l" t="t" r="r" b="b"/>
              <a:pathLst>
                <a:path w="617601" h="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id="15" name="Freeform 15"/>
          <p:cNvSpPr/>
          <p:nvPr/>
        </p:nvSpPr>
        <p:spPr>
          <a:xfrm>
            <a:off x="11302881" y="187313"/>
            <a:ext cx="2194662" cy="2224320"/>
          </a:xfrm>
          <a:custGeom>
            <a:avLst/>
            <a:gdLst/>
            <a:ahLst/>
            <a:cxnLst/>
            <a:rect l="l" t="t" r="r" b="b"/>
            <a:pathLst>
              <a:path w="2194662" h="2224320">
                <a:moveTo>
                  <a:pt x="0" y="0"/>
                </a:moveTo>
                <a:lnTo>
                  <a:pt x="2194662" y="0"/>
                </a:lnTo>
                <a:lnTo>
                  <a:pt x="2194662" y="2224319"/>
                </a:lnTo>
                <a:lnTo>
                  <a:pt x="0" y="2224319"/>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703492" y="753070"/>
            <a:ext cx="9739015" cy="2264569"/>
            <a:chOff x="0" y="0"/>
            <a:chExt cx="12985353" cy="3019425"/>
          </a:xfrm>
        </p:grpSpPr>
        <p:sp>
          <p:nvSpPr>
            <p:cNvPr id="8" name="Freeform 8"/>
            <p:cNvSpPr/>
            <p:nvPr/>
          </p:nvSpPr>
          <p:spPr>
            <a:xfrm>
              <a:off x="0" y="0"/>
              <a:ext cx="12985353" cy="3019425"/>
            </a:xfrm>
            <a:custGeom>
              <a:avLst/>
              <a:gdLst/>
              <a:ahLst/>
              <a:cxnLst/>
              <a:rect l="l" t="t" r="r" b="b"/>
              <a:pathLst>
                <a:path w="12985353" h="3019425">
                  <a:moveTo>
                    <a:pt x="0" y="0"/>
                  </a:moveTo>
                  <a:lnTo>
                    <a:pt x="12985353" y="0"/>
                  </a:lnTo>
                  <a:lnTo>
                    <a:pt x="12985353" y="3019425"/>
                  </a:lnTo>
                  <a:lnTo>
                    <a:pt x="0" y="3019425"/>
                  </a:lnTo>
                  <a:close/>
                </a:path>
              </a:pathLst>
            </a:custGeom>
            <a:solidFill>
              <a:srgbClr val="000000">
                <a:alpha val="0"/>
              </a:srgbClr>
            </a:solidFill>
          </p:spPr>
        </p:sp>
        <p:sp>
          <p:nvSpPr>
            <p:cNvPr id="9" name="TextBox 9"/>
            <p:cNvSpPr txBox="1"/>
            <p:nvPr/>
          </p:nvSpPr>
          <p:spPr>
            <a:xfrm>
              <a:off x="0" y="-38100"/>
              <a:ext cx="12985353" cy="3057525"/>
            </a:xfrm>
            <a:prstGeom prst="rect">
              <a:avLst/>
            </a:prstGeom>
          </p:spPr>
          <p:txBody>
            <a:bodyPr lIns="0" tIns="0" rIns="0" bIns="0" rtlCol="0" anchor="t"/>
            <a:lstStyle/>
            <a:p>
              <a:pPr algn="l">
                <a:lnSpc>
                  <a:spcPts val="5937"/>
                </a:lnSpc>
              </a:pPr>
              <a:r>
                <a:rPr lang="en-US" sz="4750" b="1">
                  <a:solidFill>
                    <a:srgbClr val="333F70"/>
                  </a:solidFill>
                  <a:latin typeface="Arimo Bold"/>
                  <a:ea typeface="Arimo Bold"/>
                  <a:cs typeface="Arimo Bold"/>
                  <a:sym typeface="Arimo Bold"/>
                </a:rPr>
                <a:t>Elektrik, Gaz ve Diğer Tehlikeli Maddeleri Kapatma</a:t>
              </a:r>
            </a:p>
          </p:txBody>
        </p:sp>
      </p:grpSp>
      <p:grpSp>
        <p:nvGrpSpPr>
          <p:cNvPr id="10" name="Group 10"/>
          <p:cNvGrpSpPr/>
          <p:nvPr/>
        </p:nvGrpSpPr>
        <p:grpSpPr>
          <a:xfrm>
            <a:off x="7698730" y="3375124"/>
            <a:ext cx="4758332" cy="3738414"/>
            <a:chOff x="0" y="0"/>
            <a:chExt cx="6344443" cy="4984552"/>
          </a:xfrm>
        </p:grpSpPr>
        <p:sp>
          <p:nvSpPr>
            <p:cNvPr id="11" name="Freeform 11"/>
            <p:cNvSpPr/>
            <p:nvPr/>
          </p:nvSpPr>
          <p:spPr>
            <a:xfrm>
              <a:off x="6350" y="6350"/>
              <a:ext cx="6331712" cy="4971796"/>
            </a:xfrm>
            <a:custGeom>
              <a:avLst/>
              <a:gdLst/>
              <a:ahLst/>
              <a:cxnLst/>
              <a:rect l="l" t="t" r="r" b="b"/>
              <a:pathLst>
                <a:path w="6331712" h="4971796">
                  <a:moveTo>
                    <a:pt x="0" y="135255"/>
                  </a:moveTo>
                  <a:cubicBezTo>
                    <a:pt x="0" y="60579"/>
                    <a:pt x="60579" y="0"/>
                    <a:pt x="135382" y="0"/>
                  </a:cubicBezTo>
                  <a:lnTo>
                    <a:pt x="6196330" y="0"/>
                  </a:lnTo>
                  <a:cubicBezTo>
                    <a:pt x="6271133" y="0"/>
                    <a:pt x="6331712" y="60579"/>
                    <a:pt x="6331712" y="135255"/>
                  </a:cubicBezTo>
                  <a:lnTo>
                    <a:pt x="6331712" y="4836541"/>
                  </a:lnTo>
                  <a:cubicBezTo>
                    <a:pt x="6331712" y="4911217"/>
                    <a:pt x="6271133" y="4971796"/>
                    <a:pt x="6196330" y="4971796"/>
                  </a:cubicBezTo>
                  <a:lnTo>
                    <a:pt x="135382" y="4971796"/>
                  </a:lnTo>
                  <a:cubicBezTo>
                    <a:pt x="60579" y="4971796"/>
                    <a:pt x="0" y="4911344"/>
                    <a:pt x="0" y="4836541"/>
                  </a:cubicBezTo>
                  <a:close/>
                </a:path>
              </a:pathLst>
            </a:custGeom>
            <a:solidFill>
              <a:srgbClr val="D6F5EE"/>
            </a:solidFill>
          </p:spPr>
        </p:sp>
        <p:sp>
          <p:nvSpPr>
            <p:cNvPr id="12" name="Freeform 12"/>
            <p:cNvSpPr/>
            <p:nvPr/>
          </p:nvSpPr>
          <p:spPr>
            <a:xfrm>
              <a:off x="0" y="0"/>
              <a:ext cx="6344412" cy="4984496"/>
            </a:xfrm>
            <a:custGeom>
              <a:avLst/>
              <a:gdLst/>
              <a:ahLst/>
              <a:cxnLst/>
              <a:rect l="l" t="t" r="r" b="b"/>
              <a:pathLst>
                <a:path w="6344412" h="4984496">
                  <a:moveTo>
                    <a:pt x="0" y="141605"/>
                  </a:moveTo>
                  <a:cubicBezTo>
                    <a:pt x="0" y="63373"/>
                    <a:pt x="63500" y="0"/>
                    <a:pt x="141732" y="0"/>
                  </a:cubicBezTo>
                  <a:lnTo>
                    <a:pt x="6202680" y="0"/>
                  </a:lnTo>
                  <a:lnTo>
                    <a:pt x="6202680" y="6350"/>
                  </a:lnTo>
                  <a:lnTo>
                    <a:pt x="6202680" y="0"/>
                  </a:lnTo>
                  <a:cubicBezTo>
                    <a:pt x="6280912" y="0"/>
                    <a:pt x="6344412" y="63373"/>
                    <a:pt x="6344412" y="141605"/>
                  </a:cubicBezTo>
                  <a:lnTo>
                    <a:pt x="6338062" y="141605"/>
                  </a:lnTo>
                  <a:lnTo>
                    <a:pt x="6344412" y="141605"/>
                  </a:lnTo>
                  <a:lnTo>
                    <a:pt x="6344412" y="4842891"/>
                  </a:lnTo>
                  <a:lnTo>
                    <a:pt x="6338062" y="4842891"/>
                  </a:lnTo>
                  <a:lnTo>
                    <a:pt x="6344412" y="4842891"/>
                  </a:lnTo>
                  <a:cubicBezTo>
                    <a:pt x="6344412" y="4921123"/>
                    <a:pt x="6280912" y="4984496"/>
                    <a:pt x="6202680" y="4984496"/>
                  </a:cubicBezTo>
                  <a:lnTo>
                    <a:pt x="6202680" y="4978146"/>
                  </a:lnTo>
                  <a:lnTo>
                    <a:pt x="6202680" y="4984496"/>
                  </a:lnTo>
                  <a:lnTo>
                    <a:pt x="141732" y="4984496"/>
                  </a:lnTo>
                  <a:lnTo>
                    <a:pt x="141732" y="4978146"/>
                  </a:lnTo>
                  <a:lnTo>
                    <a:pt x="141732" y="4984496"/>
                  </a:lnTo>
                  <a:cubicBezTo>
                    <a:pt x="63500" y="4984496"/>
                    <a:pt x="0" y="4921123"/>
                    <a:pt x="0" y="4842891"/>
                  </a:cubicBezTo>
                  <a:lnTo>
                    <a:pt x="0" y="141605"/>
                  </a:lnTo>
                  <a:lnTo>
                    <a:pt x="6350" y="141605"/>
                  </a:lnTo>
                  <a:lnTo>
                    <a:pt x="0" y="141605"/>
                  </a:lnTo>
                  <a:moveTo>
                    <a:pt x="12700" y="141605"/>
                  </a:moveTo>
                  <a:lnTo>
                    <a:pt x="12700" y="4842891"/>
                  </a:lnTo>
                  <a:lnTo>
                    <a:pt x="6350" y="4842891"/>
                  </a:lnTo>
                  <a:lnTo>
                    <a:pt x="12700" y="4842891"/>
                  </a:lnTo>
                  <a:cubicBezTo>
                    <a:pt x="12700" y="4914138"/>
                    <a:pt x="70485" y="4971796"/>
                    <a:pt x="141732" y="4971796"/>
                  </a:cubicBezTo>
                  <a:lnTo>
                    <a:pt x="6202680" y="4971796"/>
                  </a:lnTo>
                  <a:cubicBezTo>
                    <a:pt x="6273927" y="4971796"/>
                    <a:pt x="6331712" y="4914011"/>
                    <a:pt x="6331712" y="4842891"/>
                  </a:cubicBezTo>
                  <a:lnTo>
                    <a:pt x="6331712" y="141605"/>
                  </a:lnTo>
                  <a:cubicBezTo>
                    <a:pt x="6331712" y="70485"/>
                    <a:pt x="6273927" y="12700"/>
                    <a:pt x="6202680" y="12700"/>
                  </a:cubicBezTo>
                  <a:lnTo>
                    <a:pt x="141732" y="12700"/>
                  </a:lnTo>
                  <a:lnTo>
                    <a:pt x="141732" y="6350"/>
                  </a:lnTo>
                  <a:lnTo>
                    <a:pt x="141732" y="12700"/>
                  </a:lnTo>
                  <a:cubicBezTo>
                    <a:pt x="70485" y="12700"/>
                    <a:pt x="12700" y="70485"/>
                    <a:pt x="12700" y="141605"/>
                  </a:cubicBezTo>
                  <a:close/>
                </a:path>
              </a:pathLst>
            </a:custGeom>
            <a:solidFill>
              <a:srgbClr val="BCDBD4"/>
            </a:solidFill>
          </p:spPr>
        </p:sp>
      </p:grpSp>
      <p:grpSp>
        <p:nvGrpSpPr>
          <p:cNvPr id="13" name="Group 13"/>
          <p:cNvGrpSpPr/>
          <p:nvPr/>
        </p:nvGrpSpPr>
        <p:grpSpPr>
          <a:xfrm>
            <a:off x="7954566" y="3630960"/>
            <a:ext cx="3144739" cy="377429"/>
            <a:chOff x="0" y="0"/>
            <a:chExt cx="4192985" cy="503238"/>
          </a:xfrm>
        </p:grpSpPr>
        <p:sp>
          <p:nvSpPr>
            <p:cNvPr id="14" name="Freeform 14"/>
            <p:cNvSpPr/>
            <p:nvPr/>
          </p:nvSpPr>
          <p:spPr>
            <a:xfrm>
              <a:off x="0" y="0"/>
              <a:ext cx="4192985" cy="503238"/>
            </a:xfrm>
            <a:custGeom>
              <a:avLst/>
              <a:gdLst/>
              <a:ahLst/>
              <a:cxnLst/>
              <a:rect l="l" t="t" r="r" b="b"/>
              <a:pathLst>
                <a:path w="4192985" h="503238">
                  <a:moveTo>
                    <a:pt x="0" y="0"/>
                  </a:moveTo>
                  <a:lnTo>
                    <a:pt x="4192985" y="0"/>
                  </a:lnTo>
                  <a:lnTo>
                    <a:pt x="4192985" y="503238"/>
                  </a:lnTo>
                  <a:lnTo>
                    <a:pt x="0" y="503238"/>
                  </a:lnTo>
                  <a:close/>
                </a:path>
              </a:pathLst>
            </a:custGeom>
            <a:solidFill>
              <a:srgbClr val="000000">
                <a:alpha val="0"/>
              </a:srgbClr>
            </a:solidFill>
          </p:spPr>
        </p:sp>
        <p:sp>
          <p:nvSpPr>
            <p:cNvPr id="15" name="TextBox 15"/>
            <p:cNvSpPr txBox="1"/>
            <p:nvPr/>
          </p:nvSpPr>
          <p:spPr>
            <a:xfrm>
              <a:off x="0" y="-19050"/>
              <a:ext cx="4192985" cy="522288"/>
            </a:xfrm>
            <a:prstGeom prst="rect">
              <a:avLst/>
            </a:prstGeom>
          </p:spPr>
          <p:txBody>
            <a:bodyPr lIns="0" tIns="0" rIns="0" bIns="0" rtlCol="0" anchor="t"/>
            <a:lstStyle/>
            <a:p>
              <a:pPr algn="l">
                <a:lnSpc>
                  <a:spcPts val="2937"/>
                </a:lnSpc>
              </a:pPr>
              <a:r>
                <a:rPr lang="en-US" sz="2375" b="1">
                  <a:solidFill>
                    <a:srgbClr val="333F70"/>
                  </a:solidFill>
                  <a:latin typeface="Arimo Bold"/>
                  <a:ea typeface="Arimo Bold"/>
                  <a:cs typeface="Arimo Bold"/>
                  <a:sym typeface="Arimo Bold"/>
                </a:rPr>
                <a:t>Elektrik Kesintisi</a:t>
              </a:r>
            </a:p>
          </p:txBody>
        </p:sp>
      </p:grpSp>
      <p:grpSp>
        <p:nvGrpSpPr>
          <p:cNvPr id="16" name="Group 16"/>
          <p:cNvGrpSpPr/>
          <p:nvPr/>
        </p:nvGrpSpPr>
        <p:grpSpPr>
          <a:xfrm>
            <a:off x="7954566" y="4153197"/>
            <a:ext cx="4246661" cy="2704505"/>
            <a:chOff x="0" y="0"/>
            <a:chExt cx="5662215" cy="3606007"/>
          </a:xfrm>
        </p:grpSpPr>
        <p:sp>
          <p:nvSpPr>
            <p:cNvPr id="17" name="Freeform 17"/>
            <p:cNvSpPr/>
            <p:nvPr/>
          </p:nvSpPr>
          <p:spPr>
            <a:xfrm>
              <a:off x="0" y="0"/>
              <a:ext cx="5662215" cy="3606007"/>
            </a:xfrm>
            <a:custGeom>
              <a:avLst/>
              <a:gdLst/>
              <a:ahLst/>
              <a:cxnLst/>
              <a:rect l="l" t="t" r="r" b="b"/>
              <a:pathLst>
                <a:path w="5662215" h="3606007">
                  <a:moveTo>
                    <a:pt x="0" y="0"/>
                  </a:moveTo>
                  <a:lnTo>
                    <a:pt x="5662215" y="0"/>
                  </a:lnTo>
                  <a:lnTo>
                    <a:pt x="5662215" y="3606007"/>
                  </a:lnTo>
                  <a:lnTo>
                    <a:pt x="0" y="3606007"/>
                  </a:lnTo>
                  <a:close/>
                </a:path>
              </a:pathLst>
            </a:custGeom>
            <a:solidFill>
              <a:srgbClr val="000000">
                <a:alpha val="0"/>
              </a:srgbClr>
            </a:solidFill>
          </p:spPr>
        </p:sp>
        <p:sp>
          <p:nvSpPr>
            <p:cNvPr id="18" name="TextBox 18"/>
            <p:cNvSpPr txBox="1"/>
            <p:nvPr/>
          </p:nvSpPr>
          <p:spPr>
            <a:xfrm>
              <a:off x="0" y="-76200"/>
              <a:ext cx="5662215" cy="3682207"/>
            </a:xfrm>
            <a:prstGeom prst="rect">
              <a:avLst/>
            </a:prstGeom>
          </p:spPr>
          <p:txBody>
            <a:bodyPr lIns="0" tIns="0" rIns="0" bIns="0" rtlCol="0" anchor="t"/>
            <a:lstStyle/>
            <a:p>
              <a:pPr algn="l">
                <a:lnSpc>
                  <a:spcPts val="3000"/>
                </a:lnSpc>
              </a:pPr>
              <a:r>
                <a:rPr lang="en-US" sz="1874">
                  <a:solidFill>
                    <a:srgbClr val="333F70"/>
                  </a:solidFill>
                  <a:latin typeface="Open Sans"/>
                  <a:ea typeface="Open Sans"/>
                  <a:cs typeface="Open Sans"/>
                  <a:sym typeface="Open Sans"/>
                </a:rPr>
                <a:t>Yangın veya acil durumlar sırasında, elektrik kesintisinin güvenliği sağlamak için önemli olduğunu unutmayın. Elektrik prizlerinden ve kablolarından uzak durun. Elektrik kesintisi yapamıyorsanız, yetkililerden yardım isteyin.</a:t>
              </a:r>
            </a:p>
          </p:txBody>
        </p:sp>
      </p:grpSp>
      <p:grpSp>
        <p:nvGrpSpPr>
          <p:cNvPr id="19" name="Group 19"/>
          <p:cNvGrpSpPr/>
          <p:nvPr/>
        </p:nvGrpSpPr>
        <p:grpSpPr>
          <a:xfrm>
            <a:off x="12689086" y="3375124"/>
            <a:ext cx="4758332" cy="3738414"/>
            <a:chOff x="0" y="0"/>
            <a:chExt cx="6344443" cy="4984552"/>
          </a:xfrm>
        </p:grpSpPr>
        <p:sp>
          <p:nvSpPr>
            <p:cNvPr id="20" name="Freeform 20"/>
            <p:cNvSpPr/>
            <p:nvPr/>
          </p:nvSpPr>
          <p:spPr>
            <a:xfrm>
              <a:off x="6350" y="6350"/>
              <a:ext cx="6331712" cy="4971796"/>
            </a:xfrm>
            <a:custGeom>
              <a:avLst/>
              <a:gdLst/>
              <a:ahLst/>
              <a:cxnLst/>
              <a:rect l="l" t="t" r="r" b="b"/>
              <a:pathLst>
                <a:path w="6331712" h="4971796">
                  <a:moveTo>
                    <a:pt x="0" y="135255"/>
                  </a:moveTo>
                  <a:cubicBezTo>
                    <a:pt x="0" y="60579"/>
                    <a:pt x="60579" y="0"/>
                    <a:pt x="135382" y="0"/>
                  </a:cubicBezTo>
                  <a:lnTo>
                    <a:pt x="6196330" y="0"/>
                  </a:lnTo>
                  <a:cubicBezTo>
                    <a:pt x="6271133" y="0"/>
                    <a:pt x="6331712" y="60579"/>
                    <a:pt x="6331712" y="135255"/>
                  </a:cubicBezTo>
                  <a:lnTo>
                    <a:pt x="6331712" y="4836541"/>
                  </a:lnTo>
                  <a:cubicBezTo>
                    <a:pt x="6331712" y="4911217"/>
                    <a:pt x="6271133" y="4971796"/>
                    <a:pt x="6196330" y="4971796"/>
                  </a:cubicBezTo>
                  <a:lnTo>
                    <a:pt x="135382" y="4971796"/>
                  </a:lnTo>
                  <a:cubicBezTo>
                    <a:pt x="60579" y="4971796"/>
                    <a:pt x="0" y="4911344"/>
                    <a:pt x="0" y="4836541"/>
                  </a:cubicBezTo>
                  <a:close/>
                </a:path>
              </a:pathLst>
            </a:custGeom>
            <a:solidFill>
              <a:srgbClr val="D6F5EE"/>
            </a:solidFill>
          </p:spPr>
        </p:sp>
        <p:sp>
          <p:nvSpPr>
            <p:cNvPr id="21" name="Freeform 21"/>
            <p:cNvSpPr/>
            <p:nvPr/>
          </p:nvSpPr>
          <p:spPr>
            <a:xfrm>
              <a:off x="0" y="0"/>
              <a:ext cx="6344412" cy="4984496"/>
            </a:xfrm>
            <a:custGeom>
              <a:avLst/>
              <a:gdLst/>
              <a:ahLst/>
              <a:cxnLst/>
              <a:rect l="l" t="t" r="r" b="b"/>
              <a:pathLst>
                <a:path w="6344412" h="4984496">
                  <a:moveTo>
                    <a:pt x="0" y="141605"/>
                  </a:moveTo>
                  <a:cubicBezTo>
                    <a:pt x="0" y="63373"/>
                    <a:pt x="63500" y="0"/>
                    <a:pt x="141732" y="0"/>
                  </a:cubicBezTo>
                  <a:lnTo>
                    <a:pt x="6202680" y="0"/>
                  </a:lnTo>
                  <a:lnTo>
                    <a:pt x="6202680" y="6350"/>
                  </a:lnTo>
                  <a:lnTo>
                    <a:pt x="6202680" y="0"/>
                  </a:lnTo>
                  <a:cubicBezTo>
                    <a:pt x="6280912" y="0"/>
                    <a:pt x="6344412" y="63373"/>
                    <a:pt x="6344412" y="141605"/>
                  </a:cubicBezTo>
                  <a:lnTo>
                    <a:pt x="6338062" y="141605"/>
                  </a:lnTo>
                  <a:lnTo>
                    <a:pt x="6344412" y="141605"/>
                  </a:lnTo>
                  <a:lnTo>
                    <a:pt x="6344412" y="4842891"/>
                  </a:lnTo>
                  <a:lnTo>
                    <a:pt x="6338062" y="4842891"/>
                  </a:lnTo>
                  <a:lnTo>
                    <a:pt x="6344412" y="4842891"/>
                  </a:lnTo>
                  <a:cubicBezTo>
                    <a:pt x="6344412" y="4921123"/>
                    <a:pt x="6280912" y="4984496"/>
                    <a:pt x="6202680" y="4984496"/>
                  </a:cubicBezTo>
                  <a:lnTo>
                    <a:pt x="6202680" y="4978146"/>
                  </a:lnTo>
                  <a:lnTo>
                    <a:pt x="6202680" y="4984496"/>
                  </a:lnTo>
                  <a:lnTo>
                    <a:pt x="141732" y="4984496"/>
                  </a:lnTo>
                  <a:lnTo>
                    <a:pt x="141732" y="4978146"/>
                  </a:lnTo>
                  <a:lnTo>
                    <a:pt x="141732" y="4984496"/>
                  </a:lnTo>
                  <a:cubicBezTo>
                    <a:pt x="63500" y="4984496"/>
                    <a:pt x="0" y="4921123"/>
                    <a:pt x="0" y="4842891"/>
                  </a:cubicBezTo>
                  <a:lnTo>
                    <a:pt x="0" y="141605"/>
                  </a:lnTo>
                  <a:lnTo>
                    <a:pt x="6350" y="141605"/>
                  </a:lnTo>
                  <a:lnTo>
                    <a:pt x="0" y="141605"/>
                  </a:lnTo>
                  <a:moveTo>
                    <a:pt x="12700" y="141605"/>
                  </a:moveTo>
                  <a:lnTo>
                    <a:pt x="12700" y="4842891"/>
                  </a:lnTo>
                  <a:lnTo>
                    <a:pt x="6350" y="4842891"/>
                  </a:lnTo>
                  <a:lnTo>
                    <a:pt x="12700" y="4842891"/>
                  </a:lnTo>
                  <a:cubicBezTo>
                    <a:pt x="12700" y="4914138"/>
                    <a:pt x="70485" y="4971796"/>
                    <a:pt x="141732" y="4971796"/>
                  </a:cubicBezTo>
                  <a:lnTo>
                    <a:pt x="6202680" y="4971796"/>
                  </a:lnTo>
                  <a:cubicBezTo>
                    <a:pt x="6273927" y="4971796"/>
                    <a:pt x="6331712" y="4914011"/>
                    <a:pt x="6331712" y="4842891"/>
                  </a:cubicBezTo>
                  <a:lnTo>
                    <a:pt x="6331712" y="141605"/>
                  </a:lnTo>
                  <a:cubicBezTo>
                    <a:pt x="6331712" y="70485"/>
                    <a:pt x="6273927" y="12700"/>
                    <a:pt x="6202680" y="12700"/>
                  </a:cubicBezTo>
                  <a:lnTo>
                    <a:pt x="141732" y="12700"/>
                  </a:lnTo>
                  <a:lnTo>
                    <a:pt x="141732" y="6350"/>
                  </a:lnTo>
                  <a:lnTo>
                    <a:pt x="141732" y="12700"/>
                  </a:lnTo>
                  <a:cubicBezTo>
                    <a:pt x="70485" y="12700"/>
                    <a:pt x="12700" y="70485"/>
                    <a:pt x="12700" y="141605"/>
                  </a:cubicBezTo>
                  <a:close/>
                </a:path>
              </a:pathLst>
            </a:custGeom>
            <a:solidFill>
              <a:srgbClr val="BCDBD4"/>
            </a:solidFill>
          </p:spPr>
        </p:sp>
      </p:grpSp>
      <p:grpSp>
        <p:nvGrpSpPr>
          <p:cNvPr id="22" name="Group 22"/>
          <p:cNvGrpSpPr/>
          <p:nvPr/>
        </p:nvGrpSpPr>
        <p:grpSpPr>
          <a:xfrm>
            <a:off x="12944921" y="3630960"/>
            <a:ext cx="3019871" cy="377429"/>
            <a:chOff x="0" y="0"/>
            <a:chExt cx="4026495" cy="503238"/>
          </a:xfrm>
        </p:grpSpPr>
        <p:sp>
          <p:nvSpPr>
            <p:cNvPr id="23" name="Freeform 23"/>
            <p:cNvSpPr/>
            <p:nvPr/>
          </p:nvSpPr>
          <p:spPr>
            <a:xfrm>
              <a:off x="0" y="0"/>
              <a:ext cx="4026495" cy="503238"/>
            </a:xfrm>
            <a:custGeom>
              <a:avLst/>
              <a:gdLst/>
              <a:ahLst/>
              <a:cxnLst/>
              <a:rect l="l" t="t" r="r" b="b"/>
              <a:pathLst>
                <a:path w="4026495" h="503238">
                  <a:moveTo>
                    <a:pt x="0" y="0"/>
                  </a:moveTo>
                  <a:lnTo>
                    <a:pt x="4026495" y="0"/>
                  </a:lnTo>
                  <a:lnTo>
                    <a:pt x="4026495" y="503238"/>
                  </a:lnTo>
                  <a:lnTo>
                    <a:pt x="0" y="503238"/>
                  </a:lnTo>
                  <a:close/>
                </a:path>
              </a:pathLst>
            </a:custGeom>
            <a:solidFill>
              <a:srgbClr val="000000">
                <a:alpha val="0"/>
              </a:srgbClr>
            </a:solidFill>
          </p:spPr>
        </p:sp>
        <p:sp>
          <p:nvSpPr>
            <p:cNvPr id="24" name="TextBox 24"/>
            <p:cNvSpPr txBox="1"/>
            <p:nvPr/>
          </p:nvSpPr>
          <p:spPr>
            <a:xfrm>
              <a:off x="0" y="-19050"/>
              <a:ext cx="4026495" cy="522288"/>
            </a:xfrm>
            <a:prstGeom prst="rect">
              <a:avLst/>
            </a:prstGeom>
          </p:spPr>
          <p:txBody>
            <a:bodyPr lIns="0" tIns="0" rIns="0" bIns="0" rtlCol="0" anchor="t"/>
            <a:lstStyle/>
            <a:p>
              <a:pPr algn="l">
                <a:lnSpc>
                  <a:spcPts val="2937"/>
                </a:lnSpc>
              </a:pPr>
              <a:r>
                <a:rPr lang="en-US" sz="2375" b="1">
                  <a:solidFill>
                    <a:srgbClr val="333F70"/>
                  </a:solidFill>
                  <a:latin typeface="Arimo Bold"/>
                  <a:ea typeface="Arimo Bold"/>
                  <a:cs typeface="Arimo Bold"/>
                  <a:sym typeface="Arimo Bold"/>
                </a:rPr>
                <a:t>Gaz Kesintisi</a:t>
              </a:r>
            </a:p>
          </p:txBody>
        </p:sp>
      </p:grpSp>
      <p:grpSp>
        <p:nvGrpSpPr>
          <p:cNvPr id="25" name="Group 25"/>
          <p:cNvGrpSpPr/>
          <p:nvPr/>
        </p:nvGrpSpPr>
        <p:grpSpPr>
          <a:xfrm>
            <a:off x="12944921" y="4153197"/>
            <a:ext cx="4246661" cy="2704505"/>
            <a:chOff x="0" y="0"/>
            <a:chExt cx="5662215" cy="3606007"/>
          </a:xfrm>
        </p:grpSpPr>
        <p:sp>
          <p:nvSpPr>
            <p:cNvPr id="26" name="Freeform 26"/>
            <p:cNvSpPr/>
            <p:nvPr/>
          </p:nvSpPr>
          <p:spPr>
            <a:xfrm>
              <a:off x="0" y="0"/>
              <a:ext cx="5662215" cy="3606007"/>
            </a:xfrm>
            <a:custGeom>
              <a:avLst/>
              <a:gdLst/>
              <a:ahLst/>
              <a:cxnLst/>
              <a:rect l="l" t="t" r="r" b="b"/>
              <a:pathLst>
                <a:path w="5662215" h="3606007">
                  <a:moveTo>
                    <a:pt x="0" y="0"/>
                  </a:moveTo>
                  <a:lnTo>
                    <a:pt x="5662215" y="0"/>
                  </a:lnTo>
                  <a:lnTo>
                    <a:pt x="5662215" y="3606007"/>
                  </a:lnTo>
                  <a:lnTo>
                    <a:pt x="0" y="3606007"/>
                  </a:lnTo>
                  <a:close/>
                </a:path>
              </a:pathLst>
            </a:custGeom>
            <a:solidFill>
              <a:srgbClr val="000000">
                <a:alpha val="0"/>
              </a:srgbClr>
            </a:solidFill>
          </p:spPr>
        </p:sp>
        <p:sp>
          <p:nvSpPr>
            <p:cNvPr id="27" name="TextBox 27"/>
            <p:cNvSpPr txBox="1"/>
            <p:nvPr/>
          </p:nvSpPr>
          <p:spPr>
            <a:xfrm>
              <a:off x="0" y="-76200"/>
              <a:ext cx="5662215" cy="3682207"/>
            </a:xfrm>
            <a:prstGeom prst="rect">
              <a:avLst/>
            </a:prstGeom>
          </p:spPr>
          <p:txBody>
            <a:bodyPr lIns="0" tIns="0" rIns="0" bIns="0" rtlCol="0" anchor="t"/>
            <a:lstStyle/>
            <a:p>
              <a:pPr algn="l">
                <a:lnSpc>
                  <a:spcPts val="3000"/>
                </a:lnSpc>
              </a:pPr>
              <a:r>
                <a:rPr lang="en-US" sz="1874">
                  <a:solidFill>
                    <a:srgbClr val="333F70"/>
                  </a:solidFill>
                  <a:latin typeface="Open Sans"/>
                  <a:ea typeface="Open Sans"/>
                  <a:cs typeface="Open Sans"/>
                  <a:sym typeface="Open Sans"/>
                </a:rPr>
                <a:t>Yangın veya acil durumlarda, gaz vanasını kapatarak gaz sızıntısını önleyebilirsiniz. Gaz vanası genellikle duvara monte edilir ve bir düğme veya kol ile kapatılır. Gazı güvenli bir şekilde nasıl kapatacağınızı önceden öğrenin.</a:t>
              </a:r>
            </a:p>
          </p:txBody>
        </p:sp>
      </p:grpSp>
      <p:grpSp>
        <p:nvGrpSpPr>
          <p:cNvPr id="28" name="Group 28"/>
          <p:cNvGrpSpPr/>
          <p:nvPr/>
        </p:nvGrpSpPr>
        <p:grpSpPr>
          <a:xfrm>
            <a:off x="7698730" y="7345561"/>
            <a:ext cx="9748540" cy="2192982"/>
            <a:chOff x="0" y="0"/>
            <a:chExt cx="12998053" cy="2923977"/>
          </a:xfrm>
        </p:grpSpPr>
        <p:sp>
          <p:nvSpPr>
            <p:cNvPr id="29" name="Freeform 29"/>
            <p:cNvSpPr/>
            <p:nvPr/>
          </p:nvSpPr>
          <p:spPr>
            <a:xfrm>
              <a:off x="6350" y="6350"/>
              <a:ext cx="12985369" cy="2911221"/>
            </a:xfrm>
            <a:custGeom>
              <a:avLst/>
              <a:gdLst/>
              <a:ahLst/>
              <a:cxnLst/>
              <a:rect l="l" t="t" r="r" b="b"/>
              <a:pathLst>
                <a:path w="12985369" h="2911221">
                  <a:moveTo>
                    <a:pt x="0" y="135255"/>
                  </a:moveTo>
                  <a:cubicBezTo>
                    <a:pt x="0" y="60579"/>
                    <a:pt x="60833" y="0"/>
                    <a:pt x="135763" y="0"/>
                  </a:cubicBezTo>
                  <a:lnTo>
                    <a:pt x="12849606" y="0"/>
                  </a:lnTo>
                  <a:cubicBezTo>
                    <a:pt x="12924537" y="0"/>
                    <a:pt x="12985369" y="60579"/>
                    <a:pt x="12985369" y="135255"/>
                  </a:cubicBezTo>
                  <a:lnTo>
                    <a:pt x="12985369" y="2775966"/>
                  </a:lnTo>
                  <a:cubicBezTo>
                    <a:pt x="12985369" y="2850642"/>
                    <a:pt x="12924537" y="2911221"/>
                    <a:pt x="12849606" y="2911221"/>
                  </a:cubicBezTo>
                  <a:lnTo>
                    <a:pt x="135763" y="2911221"/>
                  </a:lnTo>
                  <a:cubicBezTo>
                    <a:pt x="60833" y="2911221"/>
                    <a:pt x="0" y="2850769"/>
                    <a:pt x="0" y="2775966"/>
                  </a:cubicBezTo>
                  <a:close/>
                </a:path>
              </a:pathLst>
            </a:custGeom>
            <a:solidFill>
              <a:srgbClr val="D6F5EE"/>
            </a:solidFill>
          </p:spPr>
        </p:sp>
        <p:sp>
          <p:nvSpPr>
            <p:cNvPr id="30" name="Freeform 30"/>
            <p:cNvSpPr/>
            <p:nvPr/>
          </p:nvSpPr>
          <p:spPr>
            <a:xfrm>
              <a:off x="0" y="0"/>
              <a:ext cx="12998069" cy="2923921"/>
            </a:xfrm>
            <a:custGeom>
              <a:avLst/>
              <a:gdLst/>
              <a:ahLst/>
              <a:cxnLst/>
              <a:rect l="l" t="t" r="r" b="b"/>
              <a:pathLst>
                <a:path w="12998069" h="2923921">
                  <a:moveTo>
                    <a:pt x="0" y="141605"/>
                  </a:moveTo>
                  <a:cubicBezTo>
                    <a:pt x="0" y="63373"/>
                    <a:pt x="63627" y="0"/>
                    <a:pt x="142113" y="0"/>
                  </a:cubicBezTo>
                  <a:lnTo>
                    <a:pt x="12855956" y="0"/>
                  </a:lnTo>
                  <a:lnTo>
                    <a:pt x="12855956" y="6350"/>
                  </a:lnTo>
                  <a:lnTo>
                    <a:pt x="12855956" y="0"/>
                  </a:lnTo>
                  <a:cubicBezTo>
                    <a:pt x="12934442" y="0"/>
                    <a:pt x="12998069" y="63373"/>
                    <a:pt x="12998069" y="141605"/>
                  </a:cubicBezTo>
                  <a:lnTo>
                    <a:pt x="12991719" y="141605"/>
                  </a:lnTo>
                  <a:lnTo>
                    <a:pt x="12998069" y="141605"/>
                  </a:lnTo>
                  <a:lnTo>
                    <a:pt x="12998069" y="2782316"/>
                  </a:lnTo>
                  <a:lnTo>
                    <a:pt x="12991719" y="2782316"/>
                  </a:lnTo>
                  <a:lnTo>
                    <a:pt x="12998069" y="2782316"/>
                  </a:lnTo>
                  <a:cubicBezTo>
                    <a:pt x="12998069" y="2860548"/>
                    <a:pt x="12934442" y="2923921"/>
                    <a:pt x="12855956" y="2923921"/>
                  </a:cubicBezTo>
                  <a:lnTo>
                    <a:pt x="12855956" y="2917571"/>
                  </a:lnTo>
                  <a:lnTo>
                    <a:pt x="12855956" y="2923921"/>
                  </a:lnTo>
                  <a:lnTo>
                    <a:pt x="142113" y="2923921"/>
                  </a:lnTo>
                  <a:lnTo>
                    <a:pt x="142113" y="2917571"/>
                  </a:lnTo>
                  <a:lnTo>
                    <a:pt x="142113" y="2923921"/>
                  </a:lnTo>
                  <a:cubicBezTo>
                    <a:pt x="63627" y="2923921"/>
                    <a:pt x="0" y="2860548"/>
                    <a:pt x="0" y="2782316"/>
                  </a:cubicBezTo>
                  <a:lnTo>
                    <a:pt x="0" y="141605"/>
                  </a:lnTo>
                  <a:lnTo>
                    <a:pt x="6350" y="141605"/>
                  </a:lnTo>
                  <a:lnTo>
                    <a:pt x="0" y="141605"/>
                  </a:lnTo>
                  <a:moveTo>
                    <a:pt x="12700" y="141605"/>
                  </a:moveTo>
                  <a:lnTo>
                    <a:pt x="12700" y="2782316"/>
                  </a:lnTo>
                  <a:lnTo>
                    <a:pt x="6350" y="2782316"/>
                  </a:lnTo>
                  <a:lnTo>
                    <a:pt x="12700" y="2782316"/>
                  </a:lnTo>
                  <a:cubicBezTo>
                    <a:pt x="12700" y="2853563"/>
                    <a:pt x="70612" y="2911221"/>
                    <a:pt x="142113" y="2911221"/>
                  </a:cubicBezTo>
                  <a:lnTo>
                    <a:pt x="12855956" y="2911221"/>
                  </a:lnTo>
                  <a:cubicBezTo>
                    <a:pt x="12927457" y="2911221"/>
                    <a:pt x="12985369" y="2853436"/>
                    <a:pt x="12985369" y="2782316"/>
                  </a:cubicBezTo>
                  <a:lnTo>
                    <a:pt x="12985369" y="141605"/>
                  </a:lnTo>
                  <a:cubicBezTo>
                    <a:pt x="12985369" y="70358"/>
                    <a:pt x="12927457" y="12700"/>
                    <a:pt x="12855956" y="12700"/>
                  </a:cubicBezTo>
                  <a:lnTo>
                    <a:pt x="142113" y="12700"/>
                  </a:lnTo>
                  <a:lnTo>
                    <a:pt x="142113" y="6350"/>
                  </a:lnTo>
                  <a:lnTo>
                    <a:pt x="142113" y="12700"/>
                  </a:lnTo>
                  <a:cubicBezTo>
                    <a:pt x="70612" y="12700"/>
                    <a:pt x="12700" y="70485"/>
                    <a:pt x="12700" y="141605"/>
                  </a:cubicBezTo>
                  <a:close/>
                </a:path>
              </a:pathLst>
            </a:custGeom>
            <a:solidFill>
              <a:srgbClr val="BCDBD4"/>
            </a:solidFill>
          </p:spPr>
        </p:sp>
      </p:grpSp>
      <p:grpSp>
        <p:nvGrpSpPr>
          <p:cNvPr id="31" name="Group 31"/>
          <p:cNvGrpSpPr/>
          <p:nvPr/>
        </p:nvGrpSpPr>
        <p:grpSpPr>
          <a:xfrm>
            <a:off x="7954566" y="7601396"/>
            <a:ext cx="3376612" cy="377429"/>
            <a:chOff x="0" y="0"/>
            <a:chExt cx="4502150" cy="503238"/>
          </a:xfrm>
        </p:grpSpPr>
        <p:sp>
          <p:nvSpPr>
            <p:cNvPr id="32" name="Freeform 32"/>
            <p:cNvSpPr/>
            <p:nvPr/>
          </p:nvSpPr>
          <p:spPr>
            <a:xfrm>
              <a:off x="0" y="0"/>
              <a:ext cx="4502150" cy="503238"/>
            </a:xfrm>
            <a:custGeom>
              <a:avLst/>
              <a:gdLst/>
              <a:ahLst/>
              <a:cxnLst/>
              <a:rect l="l" t="t" r="r" b="b"/>
              <a:pathLst>
                <a:path w="4502150" h="503238">
                  <a:moveTo>
                    <a:pt x="0" y="0"/>
                  </a:moveTo>
                  <a:lnTo>
                    <a:pt x="4502150" y="0"/>
                  </a:lnTo>
                  <a:lnTo>
                    <a:pt x="4502150" y="503238"/>
                  </a:lnTo>
                  <a:lnTo>
                    <a:pt x="0" y="503238"/>
                  </a:lnTo>
                  <a:close/>
                </a:path>
              </a:pathLst>
            </a:custGeom>
            <a:solidFill>
              <a:srgbClr val="000000">
                <a:alpha val="0"/>
              </a:srgbClr>
            </a:solidFill>
          </p:spPr>
        </p:sp>
        <p:sp>
          <p:nvSpPr>
            <p:cNvPr id="33" name="TextBox 33"/>
            <p:cNvSpPr txBox="1"/>
            <p:nvPr/>
          </p:nvSpPr>
          <p:spPr>
            <a:xfrm>
              <a:off x="0" y="-19050"/>
              <a:ext cx="4502150" cy="522288"/>
            </a:xfrm>
            <a:prstGeom prst="rect">
              <a:avLst/>
            </a:prstGeom>
          </p:spPr>
          <p:txBody>
            <a:bodyPr lIns="0" tIns="0" rIns="0" bIns="0" rtlCol="0" anchor="t"/>
            <a:lstStyle/>
            <a:p>
              <a:pPr algn="l">
                <a:lnSpc>
                  <a:spcPts val="2937"/>
                </a:lnSpc>
              </a:pPr>
              <a:r>
                <a:rPr lang="en-US" sz="2375" b="1">
                  <a:solidFill>
                    <a:srgbClr val="333F70"/>
                  </a:solidFill>
                  <a:latin typeface="Arimo Bold"/>
                  <a:ea typeface="Arimo Bold"/>
                  <a:cs typeface="Arimo Bold"/>
                  <a:sym typeface="Arimo Bold"/>
                </a:rPr>
                <a:t>Tehlikeli Maddeler</a:t>
              </a:r>
            </a:p>
          </p:txBody>
        </p:sp>
      </p:grpSp>
      <p:grpSp>
        <p:nvGrpSpPr>
          <p:cNvPr id="34" name="Group 34"/>
          <p:cNvGrpSpPr/>
          <p:nvPr/>
        </p:nvGrpSpPr>
        <p:grpSpPr>
          <a:xfrm>
            <a:off x="7954566" y="8123635"/>
            <a:ext cx="9236869" cy="1159074"/>
            <a:chOff x="0" y="0"/>
            <a:chExt cx="12315825" cy="1545432"/>
          </a:xfrm>
        </p:grpSpPr>
        <p:sp>
          <p:nvSpPr>
            <p:cNvPr id="35" name="Freeform 35"/>
            <p:cNvSpPr/>
            <p:nvPr/>
          </p:nvSpPr>
          <p:spPr>
            <a:xfrm>
              <a:off x="0" y="0"/>
              <a:ext cx="12315825" cy="1545432"/>
            </a:xfrm>
            <a:custGeom>
              <a:avLst/>
              <a:gdLst/>
              <a:ahLst/>
              <a:cxnLst/>
              <a:rect l="l" t="t" r="r" b="b"/>
              <a:pathLst>
                <a:path w="12315825" h="1545432">
                  <a:moveTo>
                    <a:pt x="0" y="0"/>
                  </a:moveTo>
                  <a:lnTo>
                    <a:pt x="12315825" y="0"/>
                  </a:lnTo>
                  <a:lnTo>
                    <a:pt x="12315825" y="1545432"/>
                  </a:lnTo>
                  <a:lnTo>
                    <a:pt x="0" y="1545432"/>
                  </a:lnTo>
                  <a:close/>
                </a:path>
              </a:pathLst>
            </a:custGeom>
            <a:solidFill>
              <a:srgbClr val="000000">
                <a:alpha val="0"/>
              </a:srgbClr>
            </a:solidFill>
          </p:spPr>
        </p:sp>
        <p:sp>
          <p:nvSpPr>
            <p:cNvPr id="36" name="TextBox 36"/>
            <p:cNvSpPr txBox="1"/>
            <p:nvPr/>
          </p:nvSpPr>
          <p:spPr>
            <a:xfrm>
              <a:off x="0" y="-76200"/>
              <a:ext cx="12315825" cy="1621632"/>
            </a:xfrm>
            <a:prstGeom prst="rect">
              <a:avLst/>
            </a:prstGeom>
          </p:spPr>
          <p:txBody>
            <a:bodyPr lIns="0" tIns="0" rIns="0" bIns="0" rtlCol="0" anchor="t"/>
            <a:lstStyle/>
            <a:p>
              <a:pPr algn="l">
                <a:lnSpc>
                  <a:spcPts val="3000"/>
                </a:lnSpc>
              </a:pPr>
              <a:r>
                <a:rPr lang="en-US" sz="1874">
                  <a:solidFill>
                    <a:srgbClr val="333F70"/>
                  </a:solidFill>
                  <a:latin typeface="Open Sans"/>
                  <a:ea typeface="Open Sans"/>
                  <a:cs typeface="Open Sans"/>
                  <a:sym typeface="Open Sans"/>
                </a:rPr>
                <a:t>Yangın veya acil durumda, kimyasallar, yakıtlar veya diğer tehlikeli maddeler gibi maddeleri güvenli bir şekilde kapatmak önemlidir. Bu maddeleri saklama alanlarını bilmeniz ve nasıl kapatacağınızı öğrenmeniz gerekir.</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629674" y="780455"/>
            <a:ext cx="9886652" cy="1378149"/>
            <a:chOff x="0" y="0"/>
            <a:chExt cx="13182203" cy="1837532"/>
          </a:xfrm>
        </p:grpSpPr>
        <p:sp>
          <p:nvSpPr>
            <p:cNvPr id="8" name="Freeform 8"/>
            <p:cNvSpPr/>
            <p:nvPr/>
          </p:nvSpPr>
          <p:spPr>
            <a:xfrm>
              <a:off x="0" y="0"/>
              <a:ext cx="13182203" cy="1837532"/>
            </a:xfrm>
            <a:custGeom>
              <a:avLst/>
              <a:gdLst/>
              <a:ahLst/>
              <a:cxnLst/>
              <a:rect l="l" t="t" r="r" b="b"/>
              <a:pathLst>
                <a:path w="13182203" h="1837532">
                  <a:moveTo>
                    <a:pt x="0" y="0"/>
                  </a:moveTo>
                  <a:lnTo>
                    <a:pt x="13182203" y="0"/>
                  </a:lnTo>
                  <a:lnTo>
                    <a:pt x="13182203" y="1837532"/>
                  </a:lnTo>
                  <a:lnTo>
                    <a:pt x="0" y="1837532"/>
                  </a:lnTo>
                  <a:close/>
                </a:path>
              </a:pathLst>
            </a:custGeom>
            <a:solidFill>
              <a:srgbClr val="000000">
                <a:alpha val="0"/>
              </a:srgbClr>
            </a:solidFill>
          </p:spPr>
        </p:sp>
        <p:sp>
          <p:nvSpPr>
            <p:cNvPr id="9" name="TextBox 9"/>
            <p:cNvSpPr txBox="1"/>
            <p:nvPr/>
          </p:nvSpPr>
          <p:spPr>
            <a:xfrm>
              <a:off x="0" y="-28575"/>
              <a:ext cx="13182203" cy="1866107"/>
            </a:xfrm>
            <a:prstGeom prst="rect">
              <a:avLst/>
            </a:prstGeom>
          </p:spPr>
          <p:txBody>
            <a:bodyPr lIns="0" tIns="0" rIns="0" bIns="0" rtlCol="0" anchor="t"/>
            <a:lstStyle/>
            <a:p>
              <a:pPr algn="l">
                <a:lnSpc>
                  <a:spcPts val="5374"/>
                </a:lnSpc>
              </a:pPr>
              <a:r>
                <a:rPr lang="en-US" sz="4312" b="1">
                  <a:solidFill>
                    <a:srgbClr val="333F70"/>
                  </a:solidFill>
                  <a:latin typeface="Arimo Bold"/>
                  <a:ea typeface="Arimo Bold"/>
                  <a:cs typeface="Arimo Bold"/>
                  <a:sym typeface="Arimo Bold"/>
                </a:rPr>
                <a:t>Yaralılara Yardım Etme ve Güvenli Bölgeye Taşıma</a:t>
              </a:r>
            </a:p>
          </p:txBody>
        </p:sp>
      </p:grpSp>
      <p:grpSp>
        <p:nvGrpSpPr>
          <p:cNvPr id="10" name="Group 10"/>
          <p:cNvGrpSpPr/>
          <p:nvPr/>
        </p:nvGrpSpPr>
        <p:grpSpPr>
          <a:xfrm>
            <a:off x="7629674" y="2599432"/>
            <a:ext cx="4777977" cy="727621"/>
            <a:chOff x="0" y="0"/>
            <a:chExt cx="6370637" cy="970162"/>
          </a:xfrm>
        </p:grpSpPr>
        <p:sp>
          <p:nvSpPr>
            <p:cNvPr id="11" name="Freeform 11"/>
            <p:cNvSpPr/>
            <p:nvPr/>
          </p:nvSpPr>
          <p:spPr>
            <a:xfrm>
              <a:off x="0" y="0"/>
              <a:ext cx="6370637" cy="970162"/>
            </a:xfrm>
            <a:custGeom>
              <a:avLst/>
              <a:gdLst/>
              <a:ahLst/>
              <a:cxnLst/>
              <a:rect l="l" t="t" r="r" b="b"/>
              <a:pathLst>
                <a:path w="6370637" h="970162">
                  <a:moveTo>
                    <a:pt x="0" y="0"/>
                  </a:moveTo>
                  <a:lnTo>
                    <a:pt x="6370637" y="0"/>
                  </a:lnTo>
                  <a:lnTo>
                    <a:pt x="6370637" y="970162"/>
                  </a:lnTo>
                  <a:lnTo>
                    <a:pt x="0" y="970162"/>
                  </a:lnTo>
                  <a:close/>
                </a:path>
              </a:pathLst>
            </a:custGeom>
            <a:solidFill>
              <a:srgbClr val="000000">
                <a:alpha val="0"/>
              </a:srgbClr>
            </a:solidFill>
          </p:spPr>
        </p:sp>
        <p:sp>
          <p:nvSpPr>
            <p:cNvPr id="12" name="TextBox 12"/>
            <p:cNvSpPr txBox="1"/>
            <p:nvPr/>
          </p:nvSpPr>
          <p:spPr>
            <a:xfrm>
              <a:off x="0" y="85725"/>
              <a:ext cx="6370637" cy="884437"/>
            </a:xfrm>
            <a:prstGeom prst="rect">
              <a:avLst/>
            </a:prstGeom>
          </p:spPr>
          <p:txBody>
            <a:bodyPr lIns="0" tIns="0" rIns="0" bIns="0" rtlCol="0" anchor="t"/>
            <a:lstStyle/>
            <a:p>
              <a:pPr algn="ctr">
                <a:lnSpc>
                  <a:spcPts val="5687"/>
                </a:lnSpc>
              </a:pPr>
              <a:r>
                <a:rPr lang="en-US" sz="5687" b="1">
                  <a:solidFill>
                    <a:srgbClr val="333F70"/>
                  </a:solidFill>
                  <a:latin typeface="Arimo Bold"/>
                  <a:ea typeface="Arimo Bold"/>
                  <a:cs typeface="Arimo Bold"/>
                  <a:sym typeface="Arimo Bold"/>
                </a:rPr>
                <a:t>1</a:t>
              </a:r>
            </a:p>
          </p:txBody>
        </p:sp>
      </p:grpSp>
      <p:grpSp>
        <p:nvGrpSpPr>
          <p:cNvPr id="13" name="Group 13"/>
          <p:cNvGrpSpPr/>
          <p:nvPr/>
        </p:nvGrpSpPr>
        <p:grpSpPr>
          <a:xfrm>
            <a:off x="8640515" y="3602534"/>
            <a:ext cx="2756148" cy="344538"/>
            <a:chOff x="0" y="0"/>
            <a:chExt cx="3674863" cy="459383"/>
          </a:xfrm>
        </p:grpSpPr>
        <p:sp>
          <p:nvSpPr>
            <p:cNvPr id="14" name="Freeform 14"/>
            <p:cNvSpPr/>
            <p:nvPr/>
          </p:nvSpPr>
          <p:spPr>
            <a:xfrm>
              <a:off x="0" y="0"/>
              <a:ext cx="3674863" cy="459383"/>
            </a:xfrm>
            <a:custGeom>
              <a:avLst/>
              <a:gdLst/>
              <a:ahLst/>
              <a:cxnLst/>
              <a:rect l="l" t="t" r="r" b="b"/>
              <a:pathLst>
                <a:path w="3674863" h="459383">
                  <a:moveTo>
                    <a:pt x="0" y="0"/>
                  </a:moveTo>
                  <a:lnTo>
                    <a:pt x="3674863" y="0"/>
                  </a:lnTo>
                  <a:lnTo>
                    <a:pt x="3674863" y="459383"/>
                  </a:lnTo>
                  <a:lnTo>
                    <a:pt x="0" y="459383"/>
                  </a:lnTo>
                  <a:close/>
                </a:path>
              </a:pathLst>
            </a:custGeom>
            <a:solidFill>
              <a:srgbClr val="000000">
                <a:alpha val="0"/>
              </a:srgbClr>
            </a:solidFill>
          </p:spPr>
        </p:sp>
        <p:sp>
          <p:nvSpPr>
            <p:cNvPr id="15" name="TextBox 15"/>
            <p:cNvSpPr txBox="1"/>
            <p:nvPr/>
          </p:nvSpPr>
          <p:spPr>
            <a:xfrm>
              <a:off x="0" y="-19050"/>
              <a:ext cx="3674863" cy="478433"/>
            </a:xfrm>
            <a:prstGeom prst="rect">
              <a:avLst/>
            </a:prstGeom>
          </p:spPr>
          <p:txBody>
            <a:bodyPr lIns="0" tIns="0" rIns="0" bIns="0" rtlCol="0" anchor="t"/>
            <a:lstStyle/>
            <a:p>
              <a:pPr algn="ctr">
                <a:lnSpc>
                  <a:spcPts val="2687"/>
                </a:lnSpc>
              </a:pPr>
              <a:r>
                <a:rPr lang="en-US" sz="2125" b="1">
                  <a:solidFill>
                    <a:srgbClr val="333F70"/>
                  </a:solidFill>
                  <a:latin typeface="Arimo Bold"/>
                  <a:ea typeface="Arimo Bold"/>
                  <a:cs typeface="Arimo Bold"/>
                  <a:sym typeface="Arimo Bold"/>
                </a:rPr>
                <a:t>Güvenli Bölge</a:t>
              </a:r>
            </a:p>
          </p:txBody>
        </p:sp>
      </p:grpSp>
      <p:grpSp>
        <p:nvGrpSpPr>
          <p:cNvPr id="16" name="Group 16"/>
          <p:cNvGrpSpPr/>
          <p:nvPr/>
        </p:nvGrpSpPr>
        <p:grpSpPr>
          <a:xfrm>
            <a:off x="7629674" y="4079230"/>
            <a:ext cx="4777977" cy="1411486"/>
            <a:chOff x="0" y="0"/>
            <a:chExt cx="6370637" cy="1881982"/>
          </a:xfrm>
        </p:grpSpPr>
        <p:sp>
          <p:nvSpPr>
            <p:cNvPr id="17" name="Freeform 17"/>
            <p:cNvSpPr/>
            <p:nvPr/>
          </p:nvSpPr>
          <p:spPr>
            <a:xfrm>
              <a:off x="0" y="0"/>
              <a:ext cx="6370637" cy="1881982"/>
            </a:xfrm>
            <a:custGeom>
              <a:avLst/>
              <a:gdLst/>
              <a:ahLst/>
              <a:cxnLst/>
              <a:rect l="l" t="t" r="r" b="b"/>
              <a:pathLst>
                <a:path w="6370637" h="1881982">
                  <a:moveTo>
                    <a:pt x="0" y="0"/>
                  </a:moveTo>
                  <a:lnTo>
                    <a:pt x="6370637" y="0"/>
                  </a:lnTo>
                  <a:lnTo>
                    <a:pt x="6370637" y="1881982"/>
                  </a:lnTo>
                  <a:lnTo>
                    <a:pt x="0" y="1881982"/>
                  </a:lnTo>
                  <a:close/>
                </a:path>
              </a:pathLst>
            </a:custGeom>
            <a:solidFill>
              <a:srgbClr val="000000">
                <a:alpha val="0"/>
              </a:srgbClr>
            </a:solidFill>
          </p:spPr>
        </p:sp>
        <p:sp>
          <p:nvSpPr>
            <p:cNvPr id="18" name="TextBox 18"/>
            <p:cNvSpPr txBox="1"/>
            <p:nvPr/>
          </p:nvSpPr>
          <p:spPr>
            <a:xfrm>
              <a:off x="0" y="-66675"/>
              <a:ext cx="6370637" cy="1948657"/>
            </a:xfrm>
            <a:prstGeom prst="rect">
              <a:avLst/>
            </a:prstGeom>
          </p:spPr>
          <p:txBody>
            <a:bodyPr lIns="0" tIns="0" rIns="0" bIns="0" rtlCol="0" anchor="t"/>
            <a:lstStyle/>
            <a:p>
              <a:pPr algn="ctr">
                <a:lnSpc>
                  <a:spcPts val="2749"/>
                </a:lnSpc>
              </a:pPr>
              <a:r>
                <a:rPr lang="en-US" sz="1687">
                  <a:solidFill>
                    <a:srgbClr val="333F70"/>
                  </a:solidFill>
                  <a:latin typeface="Open Sans"/>
                  <a:ea typeface="Open Sans"/>
                  <a:cs typeface="Open Sans"/>
                  <a:sym typeface="Open Sans"/>
                </a:rPr>
                <a:t>Yaralılara yaklaşmadan önce, kendinizin ve çevrenizin güvenli olduğundan emin olun. Önce kendinizi, sonra başkalarını korumak esastır. Yaralıları güvenli bir bölgeye taşıyın.</a:t>
              </a:r>
            </a:p>
          </p:txBody>
        </p:sp>
      </p:grpSp>
      <p:grpSp>
        <p:nvGrpSpPr>
          <p:cNvPr id="19" name="Group 19"/>
          <p:cNvGrpSpPr/>
          <p:nvPr/>
        </p:nvGrpSpPr>
        <p:grpSpPr>
          <a:xfrm>
            <a:off x="12738348" y="2599432"/>
            <a:ext cx="4777978" cy="727621"/>
            <a:chOff x="0" y="0"/>
            <a:chExt cx="6370637" cy="970162"/>
          </a:xfrm>
        </p:grpSpPr>
        <p:sp>
          <p:nvSpPr>
            <p:cNvPr id="20" name="Freeform 20"/>
            <p:cNvSpPr/>
            <p:nvPr/>
          </p:nvSpPr>
          <p:spPr>
            <a:xfrm>
              <a:off x="0" y="0"/>
              <a:ext cx="6370637" cy="970162"/>
            </a:xfrm>
            <a:custGeom>
              <a:avLst/>
              <a:gdLst/>
              <a:ahLst/>
              <a:cxnLst/>
              <a:rect l="l" t="t" r="r" b="b"/>
              <a:pathLst>
                <a:path w="6370637" h="970162">
                  <a:moveTo>
                    <a:pt x="0" y="0"/>
                  </a:moveTo>
                  <a:lnTo>
                    <a:pt x="6370637" y="0"/>
                  </a:lnTo>
                  <a:lnTo>
                    <a:pt x="6370637" y="970162"/>
                  </a:lnTo>
                  <a:lnTo>
                    <a:pt x="0" y="970162"/>
                  </a:lnTo>
                  <a:close/>
                </a:path>
              </a:pathLst>
            </a:custGeom>
            <a:solidFill>
              <a:srgbClr val="000000">
                <a:alpha val="0"/>
              </a:srgbClr>
            </a:solidFill>
          </p:spPr>
        </p:sp>
        <p:sp>
          <p:nvSpPr>
            <p:cNvPr id="21" name="TextBox 21"/>
            <p:cNvSpPr txBox="1"/>
            <p:nvPr/>
          </p:nvSpPr>
          <p:spPr>
            <a:xfrm>
              <a:off x="0" y="85725"/>
              <a:ext cx="6370637" cy="884437"/>
            </a:xfrm>
            <a:prstGeom prst="rect">
              <a:avLst/>
            </a:prstGeom>
          </p:spPr>
          <p:txBody>
            <a:bodyPr lIns="0" tIns="0" rIns="0" bIns="0" rtlCol="0" anchor="t"/>
            <a:lstStyle/>
            <a:p>
              <a:pPr algn="ctr">
                <a:lnSpc>
                  <a:spcPts val="5687"/>
                </a:lnSpc>
              </a:pPr>
              <a:r>
                <a:rPr lang="en-US" sz="5687" b="1">
                  <a:solidFill>
                    <a:srgbClr val="333F70"/>
                  </a:solidFill>
                  <a:latin typeface="Arimo Bold"/>
                  <a:ea typeface="Arimo Bold"/>
                  <a:cs typeface="Arimo Bold"/>
                  <a:sym typeface="Arimo Bold"/>
                </a:rPr>
                <a:t>2</a:t>
              </a:r>
            </a:p>
          </p:txBody>
        </p:sp>
      </p:grpSp>
      <p:grpSp>
        <p:nvGrpSpPr>
          <p:cNvPr id="22" name="Group 22"/>
          <p:cNvGrpSpPr/>
          <p:nvPr/>
        </p:nvGrpSpPr>
        <p:grpSpPr>
          <a:xfrm>
            <a:off x="13749189" y="3602534"/>
            <a:ext cx="2756148" cy="344538"/>
            <a:chOff x="0" y="0"/>
            <a:chExt cx="3674863" cy="459383"/>
          </a:xfrm>
        </p:grpSpPr>
        <p:sp>
          <p:nvSpPr>
            <p:cNvPr id="23" name="Freeform 23"/>
            <p:cNvSpPr/>
            <p:nvPr/>
          </p:nvSpPr>
          <p:spPr>
            <a:xfrm>
              <a:off x="0" y="0"/>
              <a:ext cx="3674863" cy="459383"/>
            </a:xfrm>
            <a:custGeom>
              <a:avLst/>
              <a:gdLst/>
              <a:ahLst/>
              <a:cxnLst/>
              <a:rect l="l" t="t" r="r" b="b"/>
              <a:pathLst>
                <a:path w="3674863" h="459383">
                  <a:moveTo>
                    <a:pt x="0" y="0"/>
                  </a:moveTo>
                  <a:lnTo>
                    <a:pt x="3674863" y="0"/>
                  </a:lnTo>
                  <a:lnTo>
                    <a:pt x="3674863" y="459383"/>
                  </a:lnTo>
                  <a:lnTo>
                    <a:pt x="0" y="459383"/>
                  </a:lnTo>
                  <a:close/>
                </a:path>
              </a:pathLst>
            </a:custGeom>
            <a:solidFill>
              <a:srgbClr val="000000">
                <a:alpha val="0"/>
              </a:srgbClr>
            </a:solidFill>
          </p:spPr>
        </p:sp>
        <p:sp>
          <p:nvSpPr>
            <p:cNvPr id="24" name="TextBox 24"/>
            <p:cNvSpPr txBox="1"/>
            <p:nvPr/>
          </p:nvSpPr>
          <p:spPr>
            <a:xfrm>
              <a:off x="0" y="-19050"/>
              <a:ext cx="3674863" cy="478433"/>
            </a:xfrm>
            <a:prstGeom prst="rect">
              <a:avLst/>
            </a:prstGeom>
          </p:spPr>
          <p:txBody>
            <a:bodyPr lIns="0" tIns="0" rIns="0" bIns="0" rtlCol="0" anchor="t"/>
            <a:lstStyle/>
            <a:p>
              <a:pPr algn="ctr">
                <a:lnSpc>
                  <a:spcPts val="2687"/>
                </a:lnSpc>
              </a:pPr>
              <a:r>
                <a:rPr lang="en-US" sz="2125" b="1">
                  <a:solidFill>
                    <a:srgbClr val="333F70"/>
                  </a:solidFill>
                  <a:latin typeface="Arimo Bold"/>
                  <a:ea typeface="Arimo Bold"/>
                  <a:cs typeface="Arimo Bold"/>
                  <a:sym typeface="Arimo Bold"/>
                </a:rPr>
                <a:t>İlk Yardım</a:t>
              </a:r>
            </a:p>
          </p:txBody>
        </p:sp>
      </p:grpSp>
      <p:grpSp>
        <p:nvGrpSpPr>
          <p:cNvPr id="25" name="Group 25"/>
          <p:cNvGrpSpPr/>
          <p:nvPr/>
        </p:nvGrpSpPr>
        <p:grpSpPr>
          <a:xfrm>
            <a:off x="12738348" y="4079230"/>
            <a:ext cx="4777978" cy="1764358"/>
            <a:chOff x="0" y="0"/>
            <a:chExt cx="6370637" cy="2352477"/>
          </a:xfrm>
        </p:grpSpPr>
        <p:sp>
          <p:nvSpPr>
            <p:cNvPr id="26" name="Freeform 26"/>
            <p:cNvSpPr/>
            <p:nvPr/>
          </p:nvSpPr>
          <p:spPr>
            <a:xfrm>
              <a:off x="0" y="0"/>
              <a:ext cx="6370637" cy="2352477"/>
            </a:xfrm>
            <a:custGeom>
              <a:avLst/>
              <a:gdLst/>
              <a:ahLst/>
              <a:cxnLst/>
              <a:rect l="l" t="t" r="r" b="b"/>
              <a:pathLst>
                <a:path w="6370637" h="2352477">
                  <a:moveTo>
                    <a:pt x="0" y="0"/>
                  </a:moveTo>
                  <a:lnTo>
                    <a:pt x="6370637" y="0"/>
                  </a:lnTo>
                  <a:lnTo>
                    <a:pt x="6370637" y="2352477"/>
                  </a:lnTo>
                  <a:lnTo>
                    <a:pt x="0" y="2352477"/>
                  </a:lnTo>
                  <a:close/>
                </a:path>
              </a:pathLst>
            </a:custGeom>
            <a:solidFill>
              <a:srgbClr val="000000">
                <a:alpha val="0"/>
              </a:srgbClr>
            </a:solidFill>
          </p:spPr>
        </p:sp>
        <p:sp>
          <p:nvSpPr>
            <p:cNvPr id="27" name="TextBox 27"/>
            <p:cNvSpPr txBox="1"/>
            <p:nvPr/>
          </p:nvSpPr>
          <p:spPr>
            <a:xfrm>
              <a:off x="0" y="-66675"/>
              <a:ext cx="6370637" cy="2419152"/>
            </a:xfrm>
            <a:prstGeom prst="rect">
              <a:avLst/>
            </a:prstGeom>
          </p:spPr>
          <p:txBody>
            <a:bodyPr lIns="0" tIns="0" rIns="0" bIns="0" rtlCol="0" anchor="t"/>
            <a:lstStyle/>
            <a:p>
              <a:pPr algn="ctr">
                <a:lnSpc>
                  <a:spcPts val="2749"/>
                </a:lnSpc>
              </a:pPr>
              <a:r>
                <a:rPr lang="en-US" sz="1687">
                  <a:solidFill>
                    <a:srgbClr val="333F70"/>
                  </a:solidFill>
                  <a:latin typeface="Open Sans"/>
                  <a:ea typeface="Open Sans"/>
                  <a:cs typeface="Open Sans"/>
                  <a:sym typeface="Open Sans"/>
                </a:rPr>
                <a:t>Eğitimliyseniz, yaralıya ilk yardım uygulayabilirsiniz. Yaralının durumunu değerlendirin ve gerekli olan ilk yardım tedbirlerini uygulayın. İlk yardım malzemeleri bulundurmanız önemlidir.</a:t>
              </a:r>
            </a:p>
          </p:txBody>
        </p:sp>
      </p:grpSp>
      <p:grpSp>
        <p:nvGrpSpPr>
          <p:cNvPr id="28" name="Group 28"/>
          <p:cNvGrpSpPr/>
          <p:nvPr/>
        </p:nvGrpSpPr>
        <p:grpSpPr>
          <a:xfrm>
            <a:off x="10184011" y="6367090"/>
            <a:ext cx="4777978" cy="1154746"/>
            <a:chOff x="0" y="0"/>
            <a:chExt cx="6370637" cy="1539661"/>
          </a:xfrm>
        </p:grpSpPr>
        <p:sp>
          <p:nvSpPr>
            <p:cNvPr id="29" name="Freeform 29"/>
            <p:cNvSpPr/>
            <p:nvPr/>
          </p:nvSpPr>
          <p:spPr>
            <a:xfrm>
              <a:off x="0" y="0"/>
              <a:ext cx="6370637" cy="1539661"/>
            </a:xfrm>
            <a:custGeom>
              <a:avLst/>
              <a:gdLst/>
              <a:ahLst/>
              <a:cxnLst/>
              <a:rect l="l" t="t" r="r" b="b"/>
              <a:pathLst>
                <a:path w="6370637" h="1539661">
                  <a:moveTo>
                    <a:pt x="0" y="0"/>
                  </a:moveTo>
                  <a:lnTo>
                    <a:pt x="6370637" y="0"/>
                  </a:lnTo>
                  <a:lnTo>
                    <a:pt x="6370637" y="1539661"/>
                  </a:lnTo>
                  <a:lnTo>
                    <a:pt x="0" y="1539661"/>
                  </a:lnTo>
                  <a:close/>
                </a:path>
              </a:pathLst>
            </a:custGeom>
            <a:solidFill>
              <a:srgbClr val="000000">
                <a:alpha val="0"/>
              </a:srgbClr>
            </a:solidFill>
          </p:spPr>
        </p:sp>
        <p:sp>
          <p:nvSpPr>
            <p:cNvPr id="30" name="TextBox 30"/>
            <p:cNvSpPr txBox="1"/>
            <p:nvPr/>
          </p:nvSpPr>
          <p:spPr>
            <a:xfrm>
              <a:off x="0" y="85725"/>
              <a:ext cx="6370637" cy="1453936"/>
            </a:xfrm>
            <a:prstGeom prst="rect">
              <a:avLst/>
            </a:prstGeom>
          </p:spPr>
          <p:txBody>
            <a:bodyPr lIns="0" tIns="0" rIns="0" bIns="0" rtlCol="0" anchor="t"/>
            <a:lstStyle/>
            <a:p>
              <a:pPr algn="ctr">
                <a:lnSpc>
                  <a:spcPts val="5687"/>
                </a:lnSpc>
              </a:pPr>
              <a:r>
                <a:rPr lang="en-US" sz="5687" b="1">
                  <a:solidFill>
                    <a:srgbClr val="333F70"/>
                  </a:solidFill>
                  <a:latin typeface="Arimo Bold"/>
                  <a:ea typeface="Arimo Bold"/>
                  <a:cs typeface="Arimo Bold"/>
                  <a:sym typeface="Arimo Bold"/>
                </a:rPr>
                <a:t>3</a:t>
              </a:r>
            </a:p>
          </p:txBody>
        </p:sp>
      </p:grpSp>
      <p:grpSp>
        <p:nvGrpSpPr>
          <p:cNvPr id="31" name="Group 31"/>
          <p:cNvGrpSpPr/>
          <p:nvPr/>
        </p:nvGrpSpPr>
        <p:grpSpPr>
          <a:xfrm>
            <a:off x="11106150" y="7618214"/>
            <a:ext cx="2933700" cy="344537"/>
            <a:chOff x="0" y="0"/>
            <a:chExt cx="3911600" cy="459383"/>
          </a:xfrm>
        </p:grpSpPr>
        <p:sp>
          <p:nvSpPr>
            <p:cNvPr id="32" name="Freeform 32"/>
            <p:cNvSpPr/>
            <p:nvPr/>
          </p:nvSpPr>
          <p:spPr>
            <a:xfrm>
              <a:off x="0" y="0"/>
              <a:ext cx="3911600" cy="459383"/>
            </a:xfrm>
            <a:custGeom>
              <a:avLst/>
              <a:gdLst/>
              <a:ahLst/>
              <a:cxnLst/>
              <a:rect l="l" t="t" r="r" b="b"/>
              <a:pathLst>
                <a:path w="3911600" h="459383">
                  <a:moveTo>
                    <a:pt x="0" y="0"/>
                  </a:moveTo>
                  <a:lnTo>
                    <a:pt x="3911600" y="0"/>
                  </a:lnTo>
                  <a:lnTo>
                    <a:pt x="3911600" y="459383"/>
                  </a:lnTo>
                  <a:lnTo>
                    <a:pt x="0" y="459383"/>
                  </a:lnTo>
                  <a:close/>
                </a:path>
              </a:pathLst>
            </a:custGeom>
            <a:solidFill>
              <a:srgbClr val="000000">
                <a:alpha val="0"/>
              </a:srgbClr>
            </a:solidFill>
          </p:spPr>
        </p:sp>
        <p:sp>
          <p:nvSpPr>
            <p:cNvPr id="33" name="TextBox 33"/>
            <p:cNvSpPr txBox="1"/>
            <p:nvPr/>
          </p:nvSpPr>
          <p:spPr>
            <a:xfrm>
              <a:off x="0" y="-19050"/>
              <a:ext cx="3911600" cy="478433"/>
            </a:xfrm>
            <a:prstGeom prst="rect">
              <a:avLst/>
            </a:prstGeom>
          </p:spPr>
          <p:txBody>
            <a:bodyPr lIns="0" tIns="0" rIns="0" bIns="0" rtlCol="0" anchor="t"/>
            <a:lstStyle/>
            <a:p>
              <a:pPr algn="ctr">
                <a:lnSpc>
                  <a:spcPts val="2687"/>
                </a:lnSpc>
              </a:pPr>
              <a:r>
                <a:rPr lang="en-US" sz="2125" b="1">
                  <a:solidFill>
                    <a:srgbClr val="333F70"/>
                  </a:solidFill>
                  <a:latin typeface="Arimo Bold"/>
                  <a:ea typeface="Arimo Bold"/>
                  <a:cs typeface="Arimo Bold"/>
                  <a:sym typeface="Arimo Bold"/>
                </a:rPr>
                <a:t>Yetkililere Bildirin</a:t>
              </a:r>
            </a:p>
          </p:txBody>
        </p:sp>
      </p:grpSp>
      <p:grpSp>
        <p:nvGrpSpPr>
          <p:cNvPr id="34" name="Group 34"/>
          <p:cNvGrpSpPr/>
          <p:nvPr/>
        </p:nvGrpSpPr>
        <p:grpSpPr>
          <a:xfrm>
            <a:off x="10184011" y="8094910"/>
            <a:ext cx="4777978" cy="1411486"/>
            <a:chOff x="0" y="0"/>
            <a:chExt cx="6370637" cy="1881982"/>
          </a:xfrm>
        </p:grpSpPr>
        <p:sp>
          <p:nvSpPr>
            <p:cNvPr id="35" name="Freeform 35"/>
            <p:cNvSpPr/>
            <p:nvPr/>
          </p:nvSpPr>
          <p:spPr>
            <a:xfrm>
              <a:off x="0" y="0"/>
              <a:ext cx="6370637" cy="1881982"/>
            </a:xfrm>
            <a:custGeom>
              <a:avLst/>
              <a:gdLst/>
              <a:ahLst/>
              <a:cxnLst/>
              <a:rect l="l" t="t" r="r" b="b"/>
              <a:pathLst>
                <a:path w="6370637" h="1881982">
                  <a:moveTo>
                    <a:pt x="0" y="0"/>
                  </a:moveTo>
                  <a:lnTo>
                    <a:pt x="6370637" y="0"/>
                  </a:lnTo>
                  <a:lnTo>
                    <a:pt x="6370637" y="1881982"/>
                  </a:lnTo>
                  <a:lnTo>
                    <a:pt x="0" y="1881982"/>
                  </a:lnTo>
                  <a:close/>
                </a:path>
              </a:pathLst>
            </a:custGeom>
            <a:solidFill>
              <a:srgbClr val="000000">
                <a:alpha val="0"/>
              </a:srgbClr>
            </a:solidFill>
          </p:spPr>
        </p:sp>
        <p:sp>
          <p:nvSpPr>
            <p:cNvPr id="36" name="TextBox 36"/>
            <p:cNvSpPr txBox="1"/>
            <p:nvPr/>
          </p:nvSpPr>
          <p:spPr>
            <a:xfrm>
              <a:off x="0" y="-66675"/>
              <a:ext cx="6370637" cy="1948657"/>
            </a:xfrm>
            <a:prstGeom prst="rect">
              <a:avLst/>
            </a:prstGeom>
          </p:spPr>
          <p:txBody>
            <a:bodyPr lIns="0" tIns="0" rIns="0" bIns="0" rtlCol="0" anchor="t"/>
            <a:lstStyle/>
            <a:p>
              <a:pPr algn="ctr">
                <a:lnSpc>
                  <a:spcPts val="2749"/>
                </a:lnSpc>
              </a:pPr>
              <a:r>
                <a:rPr lang="en-US" sz="1687">
                  <a:solidFill>
                    <a:srgbClr val="333F70"/>
                  </a:solidFill>
                  <a:latin typeface="Open Sans"/>
                  <a:ea typeface="Open Sans"/>
                  <a:cs typeface="Open Sans"/>
                  <a:sym typeface="Open Sans"/>
                </a:rPr>
                <a:t>Yetkililere durumu bildirin. İtfaiye, ambulans veya diğer acil durum ekipleri, yaralılara gerekli yardımı sağlayacaktır. Yardım çağrısını yaparken, yaralı sayısını ve durumunu belirtin.</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grpSp>
        <p:nvGrpSpPr>
          <p:cNvPr id="6" name="Group 6"/>
          <p:cNvGrpSpPr/>
          <p:nvPr/>
        </p:nvGrpSpPr>
        <p:grpSpPr>
          <a:xfrm>
            <a:off x="992238" y="2655689"/>
            <a:ext cx="16303526" cy="1771947"/>
            <a:chOff x="0" y="0"/>
            <a:chExt cx="21738035" cy="2362597"/>
          </a:xfrm>
        </p:grpSpPr>
        <p:sp>
          <p:nvSpPr>
            <p:cNvPr id="7" name="Freeform 7"/>
            <p:cNvSpPr/>
            <p:nvPr/>
          </p:nvSpPr>
          <p:spPr>
            <a:xfrm>
              <a:off x="0" y="0"/>
              <a:ext cx="21738034" cy="2362597"/>
            </a:xfrm>
            <a:custGeom>
              <a:avLst/>
              <a:gdLst/>
              <a:ahLst/>
              <a:cxnLst/>
              <a:rect l="l" t="t" r="r" b="b"/>
              <a:pathLst>
                <a:path w="21738034" h="2362597">
                  <a:moveTo>
                    <a:pt x="0" y="0"/>
                  </a:moveTo>
                  <a:lnTo>
                    <a:pt x="21738034" y="0"/>
                  </a:lnTo>
                  <a:lnTo>
                    <a:pt x="21738034" y="2362597"/>
                  </a:lnTo>
                  <a:lnTo>
                    <a:pt x="0" y="2362597"/>
                  </a:lnTo>
                  <a:close/>
                </a:path>
              </a:pathLst>
            </a:custGeom>
            <a:solidFill>
              <a:srgbClr val="000000">
                <a:alpha val="0"/>
              </a:srgbClr>
            </a:solidFill>
          </p:spPr>
        </p:sp>
        <p:sp>
          <p:nvSpPr>
            <p:cNvPr id="8" name="TextBox 8"/>
            <p:cNvSpPr txBox="1"/>
            <p:nvPr/>
          </p:nvSpPr>
          <p:spPr>
            <a:xfrm>
              <a:off x="0" y="-57150"/>
              <a:ext cx="21738035" cy="2419747"/>
            </a:xfrm>
            <a:prstGeom prst="rect">
              <a:avLst/>
            </a:prstGeom>
          </p:spPr>
          <p:txBody>
            <a:bodyPr lIns="0" tIns="0" rIns="0" bIns="0" rtlCol="0" anchor="t"/>
            <a:lstStyle/>
            <a:p>
              <a:pPr algn="l">
                <a:lnSpc>
                  <a:spcPts val="6937"/>
                </a:lnSpc>
              </a:pPr>
              <a:r>
                <a:rPr lang="en-US" sz="5562" b="1">
                  <a:solidFill>
                    <a:srgbClr val="333F70"/>
                  </a:solidFill>
                  <a:latin typeface="Arimo Bold"/>
                  <a:ea typeface="Arimo Bold"/>
                  <a:cs typeface="Arimo Bold"/>
                  <a:sym typeface="Arimo Bold"/>
                </a:rPr>
                <a:t>Yangın ve Acil Durum Uyarılarına Anında Dikkat</a:t>
              </a:r>
            </a:p>
          </p:txBody>
        </p:sp>
      </p:grpSp>
      <p:grpSp>
        <p:nvGrpSpPr>
          <p:cNvPr id="9" name="Group 9"/>
          <p:cNvGrpSpPr/>
          <p:nvPr/>
        </p:nvGrpSpPr>
        <p:grpSpPr>
          <a:xfrm>
            <a:off x="992238" y="5107930"/>
            <a:ext cx="7805886" cy="1814512"/>
            <a:chOff x="0" y="0"/>
            <a:chExt cx="10407848" cy="2419350"/>
          </a:xfrm>
        </p:grpSpPr>
        <p:sp>
          <p:nvSpPr>
            <p:cNvPr id="10" name="Freeform 10"/>
            <p:cNvSpPr/>
            <p:nvPr/>
          </p:nvSpPr>
          <p:spPr>
            <a:xfrm>
              <a:off x="0" y="0"/>
              <a:ext cx="10407848" cy="2419350"/>
            </a:xfrm>
            <a:custGeom>
              <a:avLst/>
              <a:gdLst/>
              <a:ahLst/>
              <a:cxnLst/>
              <a:rect l="l" t="t" r="r" b="b"/>
              <a:pathLst>
                <a:path w="10407848" h="2419350">
                  <a:moveTo>
                    <a:pt x="0" y="0"/>
                  </a:moveTo>
                  <a:lnTo>
                    <a:pt x="10407848" y="0"/>
                  </a:lnTo>
                  <a:lnTo>
                    <a:pt x="10407848" y="2419350"/>
                  </a:lnTo>
                  <a:lnTo>
                    <a:pt x="0" y="2419350"/>
                  </a:lnTo>
                  <a:close/>
                </a:path>
              </a:pathLst>
            </a:custGeom>
            <a:solidFill>
              <a:srgbClr val="000000">
                <a:alpha val="0"/>
              </a:srgbClr>
            </a:solidFill>
          </p:spPr>
        </p:sp>
        <p:sp>
          <p:nvSpPr>
            <p:cNvPr id="11" name="TextBox 11"/>
            <p:cNvSpPr txBox="1"/>
            <p:nvPr/>
          </p:nvSpPr>
          <p:spPr>
            <a:xfrm>
              <a:off x="0" y="-85725"/>
              <a:ext cx="10407848" cy="2505075"/>
            </a:xfrm>
            <a:prstGeom prst="rect">
              <a:avLst/>
            </a:prstGeom>
          </p:spPr>
          <p:txBody>
            <a:bodyPr lIns="0" tIns="0" rIns="0" bIns="0" rtlCol="0" anchor="t"/>
            <a:lstStyle/>
            <a:p>
              <a:pPr algn="just">
                <a:lnSpc>
                  <a:spcPts val="3562"/>
                </a:lnSpc>
              </a:pPr>
              <a:r>
                <a:rPr lang="en-US" sz="2187">
                  <a:solidFill>
                    <a:srgbClr val="333F70"/>
                  </a:solidFill>
                  <a:latin typeface="Open Sans"/>
                  <a:ea typeface="Open Sans"/>
                  <a:cs typeface="Open Sans"/>
                  <a:sym typeface="Open Sans"/>
                </a:rPr>
                <a:t>Okulda yangın veya başka bir acil durum uyarısı duyduğunuzda, uyarıları ciddiye almanız önemlidir. Bu uyarılar, olası tehlikelerden korunmak içindir ve okul personeline acil durum planlarını uygulama fırsatı verir.</a:t>
              </a:r>
            </a:p>
          </p:txBody>
        </p:sp>
      </p:grpSp>
      <p:grpSp>
        <p:nvGrpSpPr>
          <p:cNvPr id="12" name="Group 12"/>
          <p:cNvGrpSpPr/>
          <p:nvPr/>
        </p:nvGrpSpPr>
        <p:grpSpPr>
          <a:xfrm>
            <a:off x="9453414" y="4654301"/>
            <a:ext cx="7805886" cy="2268141"/>
            <a:chOff x="0" y="0"/>
            <a:chExt cx="10407848" cy="3024188"/>
          </a:xfrm>
        </p:grpSpPr>
        <p:sp>
          <p:nvSpPr>
            <p:cNvPr id="13" name="Freeform 13"/>
            <p:cNvSpPr/>
            <p:nvPr/>
          </p:nvSpPr>
          <p:spPr>
            <a:xfrm>
              <a:off x="0" y="0"/>
              <a:ext cx="10407848" cy="3024188"/>
            </a:xfrm>
            <a:custGeom>
              <a:avLst/>
              <a:gdLst/>
              <a:ahLst/>
              <a:cxnLst/>
              <a:rect l="l" t="t" r="r" b="b"/>
              <a:pathLst>
                <a:path w="10407848" h="3024188">
                  <a:moveTo>
                    <a:pt x="0" y="0"/>
                  </a:moveTo>
                  <a:lnTo>
                    <a:pt x="10407848" y="0"/>
                  </a:lnTo>
                  <a:lnTo>
                    <a:pt x="10407848" y="3024188"/>
                  </a:lnTo>
                  <a:lnTo>
                    <a:pt x="0" y="3024188"/>
                  </a:lnTo>
                  <a:close/>
                </a:path>
              </a:pathLst>
            </a:custGeom>
            <a:solidFill>
              <a:srgbClr val="000000">
                <a:alpha val="0"/>
              </a:srgbClr>
            </a:solidFill>
          </p:spPr>
        </p:sp>
        <p:sp>
          <p:nvSpPr>
            <p:cNvPr id="14" name="TextBox 14"/>
            <p:cNvSpPr txBox="1"/>
            <p:nvPr/>
          </p:nvSpPr>
          <p:spPr>
            <a:xfrm>
              <a:off x="0" y="-85725"/>
              <a:ext cx="10407848" cy="3109913"/>
            </a:xfrm>
            <a:prstGeom prst="rect">
              <a:avLst/>
            </a:prstGeom>
          </p:spPr>
          <p:txBody>
            <a:bodyPr lIns="0" tIns="0" rIns="0" bIns="0" rtlCol="0" anchor="t"/>
            <a:lstStyle/>
            <a:p>
              <a:pPr algn="just">
                <a:lnSpc>
                  <a:spcPts val="3562"/>
                </a:lnSpc>
              </a:pPr>
              <a:r>
                <a:rPr lang="en-US" sz="2187">
                  <a:solidFill>
                    <a:srgbClr val="333F70"/>
                  </a:solidFill>
                  <a:latin typeface="Open Sans"/>
                  <a:ea typeface="Open Sans"/>
                  <a:cs typeface="Open Sans"/>
                  <a:sym typeface="Open Sans"/>
                </a:rPr>
                <a:t>Yangın sırası, en tehlikeli süreçtir. Bu sebeple gerekli eğitimleri almamış ve malzemelere sahip olmayan kişilerin yangını gördükleri anda bir alarm ve anons gibi ihbarla veya hiçbir araç bulamıyorsa bağırarak etrafına yangını haber vermesi gerekmektedir. </a:t>
              </a:r>
            </a:p>
          </p:txBody>
        </p:sp>
      </p:grpSp>
      <p:grpSp>
        <p:nvGrpSpPr>
          <p:cNvPr id="15" name="Group 15"/>
          <p:cNvGrpSpPr/>
          <p:nvPr/>
        </p:nvGrpSpPr>
        <p:grpSpPr>
          <a:xfrm>
            <a:off x="5780302" y="7936127"/>
            <a:ext cx="7805886" cy="943424"/>
            <a:chOff x="0" y="0"/>
            <a:chExt cx="10407848" cy="1257899"/>
          </a:xfrm>
        </p:grpSpPr>
        <p:sp>
          <p:nvSpPr>
            <p:cNvPr id="16" name="Freeform 16"/>
            <p:cNvSpPr/>
            <p:nvPr/>
          </p:nvSpPr>
          <p:spPr>
            <a:xfrm>
              <a:off x="0" y="0"/>
              <a:ext cx="10407848" cy="1257899"/>
            </a:xfrm>
            <a:custGeom>
              <a:avLst/>
              <a:gdLst/>
              <a:ahLst/>
              <a:cxnLst/>
              <a:rect l="l" t="t" r="r" b="b"/>
              <a:pathLst>
                <a:path w="10407848" h="1257899">
                  <a:moveTo>
                    <a:pt x="0" y="0"/>
                  </a:moveTo>
                  <a:lnTo>
                    <a:pt x="10407848" y="0"/>
                  </a:lnTo>
                  <a:lnTo>
                    <a:pt x="10407848" y="1257899"/>
                  </a:lnTo>
                  <a:lnTo>
                    <a:pt x="0" y="1257899"/>
                  </a:lnTo>
                  <a:close/>
                </a:path>
              </a:pathLst>
            </a:custGeom>
            <a:solidFill>
              <a:srgbClr val="000000">
                <a:alpha val="0"/>
              </a:srgbClr>
            </a:solidFill>
          </p:spPr>
        </p:sp>
        <p:sp>
          <p:nvSpPr>
            <p:cNvPr id="17" name="TextBox 17"/>
            <p:cNvSpPr txBox="1"/>
            <p:nvPr/>
          </p:nvSpPr>
          <p:spPr>
            <a:xfrm>
              <a:off x="0" y="-85725"/>
              <a:ext cx="10407848" cy="1343624"/>
            </a:xfrm>
            <a:prstGeom prst="rect">
              <a:avLst/>
            </a:prstGeom>
          </p:spPr>
          <p:txBody>
            <a:bodyPr lIns="0" tIns="0" rIns="0" bIns="0" rtlCol="0" anchor="t"/>
            <a:lstStyle/>
            <a:p>
              <a:pPr algn="just">
                <a:lnSpc>
                  <a:spcPts val="3562"/>
                </a:lnSpc>
              </a:pPr>
              <a:r>
                <a:rPr lang="en-US" sz="2187">
                  <a:solidFill>
                    <a:srgbClr val="333F70"/>
                  </a:solidFill>
                  <a:latin typeface="Open Sans"/>
                  <a:ea typeface="Open Sans"/>
                  <a:cs typeface="Open Sans"/>
                  <a:sym typeface="Open Sans"/>
                </a:rPr>
                <a:t>Yangın tehlikesinden uzaklaştıktan sonra </a:t>
              </a:r>
              <a:r>
                <a:rPr lang="en-US" sz="2187">
                  <a:solidFill>
                    <a:srgbClr val="FF2768"/>
                  </a:solidFill>
                  <a:latin typeface="Open Sans"/>
                  <a:ea typeface="Open Sans"/>
                  <a:cs typeface="Open Sans"/>
                  <a:sym typeface="Open Sans"/>
                </a:rPr>
                <a:t>112</a:t>
              </a:r>
              <a:r>
                <a:rPr lang="en-US" sz="2187">
                  <a:solidFill>
                    <a:srgbClr val="333F70"/>
                  </a:solidFill>
                  <a:latin typeface="Open Sans"/>
                  <a:ea typeface="Open Sans"/>
                  <a:cs typeface="Open Sans"/>
                  <a:sym typeface="Open Sans"/>
                </a:rPr>
                <a:t> Acil Çağrı Merkezi aranıp ihbarda bulunulması gerekir.</a:t>
              </a:r>
            </a:p>
          </p:txBody>
        </p:sp>
      </p:grpSp>
      <p:sp>
        <p:nvSpPr>
          <p:cNvPr id="18" name="Freeform 18"/>
          <p:cNvSpPr/>
          <p:nvPr/>
        </p:nvSpPr>
        <p:spPr>
          <a:xfrm>
            <a:off x="2907766" y="7073952"/>
            <a:ext cx="2651102" cy="2667775"/>
          </a:xfrm>
          <a:custGeom>
            <a:avLst/>
            <a:gdLst/>
            <a:ahLst/>
            <a:cxnLst/>
            <a:rect l="l" t="t" r="r" b="b"/>
            <a:pathLst>
              <a:path w="2651102" h="2667775">
                <a:moveTo>
                  <a:pt x="0" y="0"/>
                </a:moveTo>
                <a:lnTo>
                  <a:pt x="2651101" y="0"/>
                </a:lnTo>
                <a:lnTo>
                  <a:pt x="2651101" y="2667775"/>
                </a:lnTo>
                <a:lnTo>
                  <a:pt x="0" y="2667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7556673" y="331844"/>
            <a:ext cx="2425527" cy="2323846"/>
          </a:xfrm>
          <a:custGeom>
            <a:avLst/>
            <a:gdLst/>
            <a:ahLst/>
            <a:cxnLst/>
            <a:rect l="l" t="t" r="r" b="b"/>
            <a:pathLst>
              <a:path w="2482901" h="2482901">
                <a:moveTo>
                  <a:pt x="0" y="0"/>
                </a:moveTo>
                <a:lnTo>
                  <a:pt x="2482901" y="0"/>
                </a:lnTo>
                <a:lnTo>
                  <a:pt x="2482901" y="2482901"/>
                </a:lnTo>
                <a:lnTo>
                  <a:pt x="0" y="2482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18288000" cy="3135660"/>
          </a:xfrm>
          <a:custGeom>
            <a:avLst/>
            <a:gdLst/>
            <a:ahLst/>
            <a:cxnLst/>
            <a:rect l="l" t="t" r="r" b="b"/>
            <a:pathLst>
              <a:path w="18288000" h="3135660">
                <a:moveTo>
                  <a:pt x="0" y="0"/>
                </a:moveTo>
                <a:lnTo>
                  <a:pt x="18288000" y="0"/>
                </a:lnTo>
                <a:lnTo>
                  <a:pt x="18288000" y="3135660"/>
                </a:lnTo>
                <a:lnTo>
                  <a:pt x="0" y="3135660"/>
                </a:lnTo>
                <a:lnTo>
                  <a:pt x="0" y="0"/>
                </a:lnTo>
                <a:close/>
              </a:path>
            </a:pathLst>
          </a:custGeom>
          <a:blipFill>
            <a:blip r:embed="rId3"/>
            <a:stretch>
              <a:fillRect l="-30" r="-30"/>
            </a:stretch>
          </a:blipFill>
        </p:spPr>
      </p:sp>
      <p:grpSp>
        <p:nvGrpSpPr>
          <p:cNvPr id="7" name="Group 7"/>
          <p:cNvGrpSpPr/>
          <p:nvPr/>
        </p:nvGrpSpPr>
        <p:grpSpPr>
          <a:xfrm>
            <a:off x="877938" y="3825479"/>
            <a:ext cx="16532126" cy="1567755"/>
            <a:chOff x="0" y="0"/>
            <a:chExt cx="22042835" cy="2090340"/>
          </a:xfrm>
        </p:grpSpPr>
        <p:sp>
          <p:nvSpPr>
            <p:cNvPr id="8" name="Freeform 8"/>
            <p:cNvSpPr/>
            <p:nvPr/>
          </p:nvSpPr>
          <p:spPr>
            <a:xfrm>
              <a:off x="0" y="0"/>
              <a:ext cx="22042834" cy="2090340"/>
            </a:xfrm>
            <a:custGeom>
              <a:avLst/>
              <a:gdLst/>
              <a:ahLst/>
              <a:cxnLst/>
              <a:rect l="l" t="t" r="r" b="b"/>
              <a:pathLst>
                <a:path w="22042834" h="2090340">
                  <a:moveTo>
                    <a:pt x="0" y="0"/>
                  </a:moveTo>
                  <a:lnTo>
                    <a:pt x="22042834" y="0"/>
                  </a:lnTo>
                  <a:lnTo>
                    <a:pt x="22042834" y="2090340"/>
                  </a:lnTo>
                  <a:lnTo>
                    <a:pt x="0" y="2090340"/>
                  </a:lnTo>
                  <a:close/>
                </a:path>
              </a:pathLst>
            </a:custGeom>
            <a:solidFill>
              <a:srgbClr val="000000">
                <a:alpha val="0"/>
              </a:srgbClr>
            </a:solidFill>
          </p:spPr>
        </p:sp>
        <p:sp>
          <p:nvSpPr>
            <p:cNvPr id="9" name="TextBox 9"/>
            <p:cNvSpPr txBox="1"/>
            <p:nvPr/>
          </p:nvSpPr>
          <p:spPr>
            <a:xfrm>
              <a:off x="0" y="-47625"/>
              <a:ext cx="22042835" cy="2137965"/>
            </a:xfrm>
            <a:prstGeom prst="rect">
              <a:avLst/>
            </a:prstGeom>
          </p:spPr>
          <p:txBody>
            <a:bodyPr lIns="0" tIns="0" rIns="0" bIns="0" rtlCol="0" anchor="t"/>
            <a:lstStyle/>
            <a:p>
              <a:pPr algn="l">
                <a:lnSpc>
                  <a:spcPts val="6125"/>
                </a:lnSpc>
              </a:pPr>
              <a:r>
                <a:rPr lang="en-US" sz="4937" b="1">
                  <a:solidFill>
                    <a:srgbClr val="333F70"/>
                  </a:solidFill>
                  <a:latin typeface="Arimo Bold"/>
                  <a:ea typeface="Arimo Bold"/>
                  <a:cs typeface="Arimo Bold"/>
                  <a:sym typeface="Arimo Bold"/>
                </a:rPr>
                <a:t>Sınıf Ya Da Binadaki Tüm Çıkışları Öğrenme</a:t>
              </a:r>
            </a:p>
          </p:txBody>
        </p:sp>
      </p:grpSp>
      <p:sp>
        <p:nvSpPr>
          <p:cNvPr id="10" name="Freeform 10" descr="preencoded.png"/>
          <p:cNvSpPr/>
          <p:nvPr/>
        </p:nvSpPr>
        <p:spPr>
          <a:xfrm>
            <a:off x="877938" y="5769471"/>
            <a:ext cx="627012" cy="627012"/>
          </a:xfrm>
          <a:custGeom>
            <a:avLst/>
            <a:gdLst/>
            <a:ahLst/>
            <a:cxnLst/>
            <a:rect l="l" t="t" r="r" b="b"/>
            <a:pathLst>
              <a:path w="627012" h="627012">
                <a:moveTo>
                  <a:pt x="0" y="0"/>
                </a:moveTo>
                <a:lnTo>
                  <a:pt x="627012" y="0"/>
                </a:lnTo>
                <a:lnTo>
                  <a:pt x="627012" y="627013"/>
                </a:lnTo>
                <a:lnTo>
                  <a:pt x="0" y="627013"/>
                </a:lnTo>
                <a:lnTo>
                  <a:pt x="0" y="0"/>
                </a:lnTo>
                <a:close/>
              </a:path>
            </a:pathLst>
          </a:custGeom>
          <a:blipFill>
            <a:blip r:embed="rId4"/>
            <a:stretch>
              <a:fillRect/>
            </a:stretch>
          </a:blipFill>
        </p:spPr>
      </p:sp>
      <p:grpSp>
        <p:nvGrpSpPr>
          <p:cNvPr id="11" name="Group 11"/>
          <p:cNvGrpSpPr/>
          <p:nvPr/>
        </p:nvGrpSpPr>
        <p:grpSpPr>
          <a:xfrm>
            <a:off x="877938" y="6647260"/>
            <a:ext cx="3135660" cy="391865"/>
            <a:chOff x="0" y="0"/>
            <a:chExt cx="4180880" cy="522487"/>
          </a:xfrm>
        </p:grpSpPr>
        <p:sp>
          <p:nvSpPr>
            <p:cNvPr id="12" name="Freeform 12"/>
            <p:cNvSpPr/>
            <p:nvPr/>
          </p:nvSpPr>
          <p:spPr>
            <a:xfrm>
              <a:off x="0" y="0"/>
              <a:ext cx="4180880" cy="522487"/>
            </a:xfrm>
            <a:custGeom>
              <a:avLst/>
              <a:gdLst/>
              <a:ahLst/>
              <a:cxnLst/>
              <a:rect l="l" t="t" r="r" b="b"/>
              <a:pathLst>
                <a:path w="4180880" h="522487">
                  <a:moveTo>
                    <a:pt x="0" y="0"/>
                  </a:moveTo>
                  <a:lnTo>
                    <a:pt x="4180880" y="0"/>
                  </a:lnTo>
                  <a:lnTo>
                    <a:pt x="4180880" y="522487"/>
                  </a:lnTo>
                  <a:lnTo>
                    <a:pt x="0" y="522487"/>
                  </a:lnTo>
                  <a:close/>
                </a:path>
              </a:pathLst>
            </a:custGeom>
            <a:solidFill>
              <a:srgbClr val="000000">
                <a:alpha val="0"/>
              </a:srgbClr>
            </a:solidFill>
          </p:spPr>
        </p:sp>
        <p:sp>
          <p:nvSpPr>
            <p:cNvPr id="13" name="TextBox 13"/>
            <p:cNvSpPr txBox="1"/>
            <p:nvPr/>
          </p:nvSpPr>
          <p:spPr>
            <a:xfrm>
              <a:off x="0" y="-19050"/>
              <a:ext cx="4180880" cy="541537"/>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Çıkış Kapıları</a:t>
              </a:r>
            </a:p>
          </p:txBody>
        </p:sp>
      </p:grpSp>
      <p:grpSp>
        <p:nvGrpSpPr>
          <p:cNvPr id="14" name="Group 14"/>
          <p:cNvGrpSpPr/>
          <p:nvPr/>
        </p:nvGrpSpPr>
        <p:grpSpPr>
          <a:xfrm>
            <a:off x="877938" y="7189589"/>
            <a:ext cx="5259884" cy="2408336"/>
            <a:chOff x="0" y="0"/>
            <a:chExt cx="7013178" cy="3211115"/>
          </a:xfrm>
        </p:grpSpPr>
        <p:sp>
          <p:nvSpPr>
            <p:cNvPr id="15" name="Freeform 15"/>
            <p:cNvSpPr/>
            <p:nvPr/>
          </p:nvSpPr>
          <p:spPr>
            <a:xfrm>
              <a:off x="0" y="0"/>
              <a:ext cx="7013178" cy="3211115"/>
            </a:xfrm>
            <a:custGeom>
              <a:avLst/>
              <a:gdLst/>
              <a:ahLst/>
              <a:cxnLst/>
              <a:rect l="l" t="t" r="r" b="b"/>
              <a:pathLst>
                <a:path w="7013178" h="3211115">
                  <a:moveTo>
                    <a:pt x="0" y="0"/>
                  </a:moveTo>
                  <a:lnTo>
                    <a:pt x="7013178" y="0"/>
                  </a:lnTo>
                  <a:lnTo>
                    <a:pt x="7013178" y="3211115"/>
                  </a:lnTo>
                  <a:lnTo>
                    <a:pt x="0" y="3211115"/>
                  </a:lnTo>
                  <a:close/>
                </a:path>
              </a:pathLst>
            </a:custGeom>
            <a:solidFill>
              <a:srgbClr val="000000">
                <a:alpha val="0"/>
              </a:srgbClr>
            </a:solidFill>
          </p:spPr>
        </p:sp>
        <p:sp>
          <p:nvSpPr>
            <p:cNvPr id="16" name="TextBox 16"/>
            <p:cNvSpPr txBox="1"/>
            <p:nvPr/>
          </p:nvSpPr>
          <p:spPr>
            <a:xfrm>
              <a:off x="0" y="-85725"/>
              <a:ext cx="7013178" cy="3296840"/>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Sınıfınızda ve okul binanızda hangi çıkışların bulunduğunu bilmelisiniz. Bu çıkışlar, yangın veya acil durumda güvenli bir şekilde tahliye edilmenizi sağlar. Çıkış kapılarının nerede olduğunu ve bunları kullanmayı nasıl öğrendiğinizi öğrenin.</a:t>
              </a:r>
            </a:p>
          </p:txBody>
        </p:sp>
      </p:grpSp>
      <p:sp>
        <p:nvSpPr>
          <p:cNvPr id="17" name="Freeform 17" descr="preencoded.png"/>
          <p:cNvSpPr/>
          <p:nvPr/>
        </p:nvSpPr>
        <p:spPr>
          <a:xfrm>
            <a:off x="6514059" y="5769471"/>
            <a:ext cx="627012" cy="627012"/>
          </a:xfrm>
          <a:custGeom>
            <a:avLst/>
            <a:gdLst/>
            <a:ahLst/>
            <a:cxnLst/>
            <a:rect l="l" t="t" r="r" b="b"/>
            <a:pathLst>
              <a:path w="627012" h="627012">
                <a:moveTo>
                  <a:pt x="0" y="0"/>
                </a:moveTo>
                <a:lnTo>
                  <a:pt x="627012" y="0"/>
                </a:lnTo>
                <a:lnTo>
                  <a:pt x="627012" y="627013"/>
                </a:lnTo>
                <a:lnTo>
                  <a:pt x="0" y="627013"/>
                </a:lnTo>
                <a:lnTo>
                  <a:pt x="0" y="0"/>
                </a:lnTo>
                <a:close/>
              </a:path>
            </a:pathLst>
          </a:custGeom>
          <a:blipFill>
            <a:blip r:embed="rId5"/>
            <a:stretch>
              <a:fillRect/>
            </a:stretch>
          </a:blipFill>
        </p:spPr>
      </p:sp>
      <p:grpSp>
        <p:nvGrpSpPr>
          <p:cNvPr id="18" name="Group 18"/>
          <p:cNvGrpSpPr/>
          <p:nvPr/>
        </p:nvGrpSpPr>
        <p:grpSpPr>
          <a:xfrm>
            <a:off x="6514059" y="6647260"/>
            <a:ext cx="3135660" cy="391865"/>
            <a:chOff x="0" y="0"/>
            <a:chExt cx="4180880" cy="522487"/>
          </a:xfrm>
        </p:grpSpPr>
        <p:sp>
          <p:nvSpPr>
            <p:cNvPr id="19" name="Freeform 19"/>
            <p:cNvSpPr/>
            <p:nvPr/>
          </p:nvSpPr>
          <p:spPr>
            <a:xfrm>
              <a:off x="0" y="0"/>
              <a:ext cx="4180880" cy="522487"/>
            </a:xfrm>
            <a:custGeom>
              <a:avLst/>
              <a:gdLst/>
              <a:ahLst/>
              <a:cxnLst/>
              <a:rect l="l" t="t" r="r" b="b"/>
              <a:pathLst>
                <a:path w="4180880" h="522487">
                  <a:moveTo>
                    <a:pt x="0" y="0"/>
                  </a:moveTo>
                  <a:lnTo>
                    <a:pt x="4180880" y="0"/>
                  </a:lnTo>
                  <a:lnTo>
                    <a:pt x="4180880" y="522487"/>
                  </a:lnTo>
                  <a:lnTo>
                    <a:pt x="0" y="522487"/>
                  </a:lnTo>
                  <a:close/>
                </a:path>
              </a:pathLst>
            </a:custGeom>
            <a:solidFill>
              <a:srgbClr val="000000">
                <a:alpha val="0"/>
              </a:srgbClr>
            </a:solidFill>
          </p:spPr>
        </p:sp>
        <p:sp>
          <p:nvSpPr>
            <p:cNvPr id="20" name="TextBox 20"/>
            <p:cNvSpPr txBox="1"/>
            <p:nvPr/>
          </p:nvSpPr>
          <p:spPr>
            <a:xfrm>
              <a:off x="0" y="-19050"/>
              <a:ext cx="4180880" cy="541537"/>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Yangın Alarmı</a:t>
              </a:r>
            </a:p>
          </p:txBody>
        </p:sp>
      </p:grpSp>
      <p:grpSp>
        <p:nvGrpSpPr>
          <p:cNvPr id="21" name="Group 21"/>
          <p:cNvGrpSpPr/>
          <p:nvPr/>
        </p:nvGrpSpPr>
        <p:grpSpPr>
          <a:xfrm>
            <a:off x="6514059" y="7189589"/>
            <a:ext cx="5259884" cy="2006948"/>
            <a:chOff x="0" y="0"/>
            <a:chExt cx="7013178" cy="2675930"/>
          </a:xfrm>
        </p:grpSpPr>
        <p:sp>
          <p:nvSpPr>
            <p:cNvPr id="22" name="Freeform 22"/>
            <p:cNvSpPr/>
            <p:nvPr/>
          </p:nvSpPr>
          <p:spPr>
            <a:xfrm>
              <a:off x="0" y="0"/>
              <a:ext cx="7013178" cy="2675930"/>
            </a:xfrm>
            <a:custGeom>
              <a:avLst/>
              <a:gdLst/>
              <a:ahLst/>
              <a:cxnLst/>
              <a:rect l="l" t="t" r="r" b="b"/>
              <a:pathLst>
                <a:path w="7013178" h="2675930">
                  <a:moveTo>
                    <a:pt x="0" y="0"/>
                  </a:moveTo>
                  <a:lnTo>
                    <a:pt x="7013178" y="0"/>
                  </a:lnTo>
                  <a:lnTo>
                    <a:pt x="7013178" y="2675930"/>
                  </a:lnTo>
                  <a:lnTo>
                    <a:pt x="0" y="2675930"/>
                  </a:lnTo>
                  <a:close/>
                </a:path>
              </a:pathLst>
            </a:custGeom>
            <a:solidFill>
              <a:srgbClr val="000000">
                <a:alpha val="0"/>
              </a:srgbClr>
            </a:solidFill>
          </p:spPr>
        </p:sp>
        <p:sp>
          <p:nvSpPr>
            <p:cNvPr id="23" name="TextBox 23"/>
            <p:cNvSpPr txBox="1"/>
            <p:nvPr/>
          </p:nvSpPr>
          <p:spPr>
            <a:xfrm>
              <a:off x="0" y="-85725"/>
              <a:ext cx="7013178" cy="2761655"/>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Okulunuzdaki yangın alarmının nasıl çalıştığını bilmelisiniz. Alarm çaldığında, çıkış planına göre hareket edin. Panik yapmayın ve diğer öğrencileri de sakinleştirmeye çalışın.</a:t>
              </a:r>
            </a:p>
          </p:txBody>
        </p:sp>
      </p:grpSp>
      <p:sp>
        <p:nvSpPr>
          <p:cNvPr id="24" name="Freeform 24" descr="preencoded.png"/>
          <p:cNvSpPr/>
          <p:nvPr/>
        </p:nvSpPr>
        <p:spPr>
          <a:xfrm>
            <a:off x="12150179" y="5769471"/>
            <a:ext cx="627012" cy="627012"/>
          </a:xfrm>
          <a:custGeom>
            <a:avLst/>
            <a:gdLst/>
            <a:ahLst/>
            <a:cxnLst/>
            <a:rect l="l" t="t" r="r" b="b"/>
            <a:pathLst>
              <a:path w="627012" h="627012">
                <a:moveTo>
                  <a:pt x="0" y="0"/>
                </a:moveTo>
                <a:lnTo>
                  <a:pt x="627012" y="0"/>
                </a:lnTo>
                <a:lnTo>
                  <a:pt x="627012" y="627013"/>
                </a:lnTo>
                <a:lnTo>
                  <a:pt x="0" y="627013"/>
                </a:lnTo>
                <a:lnTo>
                  <a:pt x="0" y="0"/>
                </a:lnTo>
                <a:close/>
              </a:path>
            </a:pathLst>
          </a:custGeom>
          <a:blipFill>
            <a:blip r:embed="rId6"/>
            <a:stretch>
              <a:fillRect/>
            </a:stretch>
          </a:blipFill>
        </p:spPr>
      </p:sp>
      <p:grpSp>
        <p:nvGrpSpPr>
          <p:cNvPr id="25" name="Group 25"/>
          <p:cNvGrpSpPr/>
          <p:nvPr/>
        </p:nvGrpSpPr>
        <p:grpSpPr>
          <a:xfrm>
            <a:off x="12150179" y="6647260"/>
            <a:ext cx="3781276" cy="391865"/>
            <a:chOff x="0" y="0"/>
            <a:chExt cx="5041702" cy="522487"/>
          </a:xfrm>
        </p:grpSpPr>
        <p:sp>
          <p:nvSpPr>
            <p:cNvPr id="26" name="Freeform 26"/>
            <p:cNvSpPr/>
            <p:nvPr/>
          </p:nvSpPr>
          <p:spPr>
            <a:xfrm>
              <a:off x="0" y="0"/>
              <a:ext cx="5041702" cy="522487"/>
            </a:xfrm>
            <a:custGeom>
              <a:avLst/>
              <a:gdLst/>
              <a:ahLst/>
              <a:cxnLst/>
              <a:rect l="l" t="t" r="r" b="b"/>
              <a:pathLst>
                <a:path w="5041702" h="522487">
                  <a:moveTo>
                    <a:pt x="0" y="0"/>
                  </a:moveTo>
                  <a:lnTo>
                    <a:pt x="5041702" y="0"/>
                  </a:lnTo>
                  <a:lnTo>
                    <a:pt x="5041702" y="522487"/>
                  </a:lnTo>
                  <a:lnTo>
                    <a:pt x="0" y="522487"/>
                  </a:lnTo>
                  <a:close/>
                </a:path>
              </a:pathLst>
            </a:custGeom>
            <a:solidFill>
              <a:srgbClr val="000000">
                <a:alpha val="0"/>
              </a:srgbClr>
            </a:solidFill>
          </p:spPr>
        </p:sp>
        <p:sp>
          <p:nvSpPr>
            <p:cNvPr id="27" name="TextBox 27"/>
            <p:cNvSpPr txBox="1"/>
            <p:nvPr/>
          </p:nvSpPr>
          <p:spPr>
            <a:xfrm>
              <a:off x="0" y="-19050"/>
              <a:ext cx="5041702" cy="541537"/>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Acil Durum Çantası</a:t>
              </a:r>
            </a:p>
          </p:txBody>
        </p:sp>
      </p:grpSp>
      <p:grpSp>
        <p:nvGrpSpPr>
          <p:cNvPr id="28" name="Group 28"/>
          <p:cNvGrpSpPr/>
          <p:nvPr/>
        </p:nvGrpSpPr>
        <p:grpSpPr>
          <a:xfrm>
            <a:off x="12150179" y="7189589"/>
            <a:ext cx="5259884" cy="2408336"/>
            <a:chOff x="0" y="0"/>
            <a:chExt cx="7013178" cy="3211115"/>
          </a:xfrm>
        </p:grpSpPr>
        <p:sp>
          <p:nvSpPr>
            <p:cNvPr id="29" name="Freeform 29"/>
            <p:cNvSpPr/>
            <p:nvPr/>
          </p:nvSpPr>
          <p:spPr>
            <a:xfrm>
              <a:off x="0" y="0"/>
              <a:ext cx="7013178" cy="3211115"/>
            </a:xfrm>
            <a:custGeom>
              <a:avLst/>
              <a:gdLst/>
              <a:ahLst/>
              <a:cxnLst/>
              <a:rect l="l" t="t" r="r" b="b"/>
              <a:pathLst>
                <a:path w="7013178" h="3211115">
                  <a:moveTo>
                    <a:pt x="0" y="0"/>
                  </a:moveTo>
                  <a:lnTo>
                    <a:pt x="7013178" y="0"/>
                  </a:lnTo>
                  <a:lnTo>
                    <a:pt x="7013178" y="3211115"/>
                  </a:lnTo>
                  <a:lnTo>
                    <a:pt x="0" y="3211115"/>
                  </a:lnTo>
                  <a:close/>
                </a:path>
              </a:pathLst>
            </a:custGeom>
            <a:solidFill>
              <a:srgbClr val="000000">
                <a:alpha val="0"/>
              </a:srgbClr>
            </a:solidFill>
          </p:spPr>
        </p:sp>
        <p:sp>
          <p:nvSpPr>
            <p:cNvPr id="30" name="TextBox 30"/>
            <p:cNvSpPr txBox="1"/>
            <p:nvPr/>
          </p:nvSpPr>
          <p:spPr>
            <a:xfrm>
              <a:off x="0" y="-85725"/>
              <a:ext cx="7013178" cy="3296840"/>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Okulun acil durum çantası bulundurduğu yeri öğrenin. Bu çantalar, yangın veya diğer acil durumlar sırasında gerekli olan temel malzemeleri içerir. Çantanın nasıl kullanılacağını öğrenin ve bu çantaların önemini anlayın.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744717" y="1175891"/>
            <a:ext cx="9656564" cy="1583531"/>
            <a:chOff x="0" y="0"/>
            <a:chExt cx="12875418" cy="2111375"/>
          </a:xfrm>
        </p:grpSpPr>
        <p:sp>
          <p:nvSpPr>
            <p:cNvPr id="8" name="Freeform 8"/>
            <p:cNvSpPr/>
            <p:nvPr/>
          </p:nvSpPr>
          <p:spPr>
            <a:xfrm>
              <a:off x="0" y="0"/>
              <a:ext cx="12875419" cy="2111375"/>
            </a:xfrm>
            <a:custGeom>
              <a:avLst/>
              <a:gdLst/>
              <a:ahLst/>
              <a:cxnLst/>
              <a:rect l="l" t="t" r="r" b="b"/>
              <a:pathLst>
                <a:path w="12875419" h="2111375">
                  <a:moveTo>
                    <a:pt x="0" y="0"/>
                  </a:moveTo>
                  <a:lnTo>
                    <a:pt x="12875419" y="0"/>
                  </a:lnTo>
                  <a:lnTo>
                    <a:pt x="12875419" y="2111375"/>
                  </a:lnTo>
                  <a:lnTo>
                    <a:pt x="0" y="2111375"/>
                  </a:lnTo>
                  <a:close/>
                </a:path>
              </a:pathLst>
            </a:custGeom>
            <a:solidFill>
              <a:srgbClr val="000000">
                <a:alpha val="0"/>
              </a:srgbClr>
            </a:solidFill>
          </p:spPr>
        </p:sp>
        <p:sp>
          <p:nvSpPr>
            <p:cNvPr id="9" name="TextBox 9"/>
            <p:cNvSpPr txBox="1"/>
            <p:nvPr/>
          </p:nvSpPr>
          <p:spPr>
            <a:xfrm>
              <a:off x="0" y="-47625"/>
              <a:ext cx="12875418" cy="2159000"/>
            </a:xfrm>
            <a:prstGeom prst="rect">
              <a:avLst/>
            </a:prstGeom>
          </p:spPr>
          <p:txBody>
            <a:bodyPr lIns="0" tIns="0" rIns="0" bIns="0" rtlCol="0" anchor="t"/>
            <a:lstStyle/>
            <a:p>
              <a:pPr algn="l">
                <a:lnSpc>
                  <a:spcPts val="6187"/>
                </a:lnSpc>
              </a:pPr>
              <a:r>
                <a:rPr lang="en-US" sz="4937" b="1">
                  <a:solidFill>
                    <a:srgbClr val="333F70"/>
                  </a:solidFill>
                  <a:latin typeface="Arimo Bold"/>
                  <a:ea typeface="Arimo Bold"/>
                  <a:cs typeface="Arimo Bold"/>
                  <a:sym typeface="Arimo Bold"/>
                </a:rPr>
                <a:t>Acil Durum Toplanma Bölgelerini Belirleme</a:t>
              </a:r>
            </a:p>
          </p:txBody>
        </p:sp>
      </p:grpSp>
      <p:grpSp>
        <p:nvGrpSpPr>
          <p:cNvPr id="10" name="Group 10"/>
          <p:cNvGrpSpPr/>
          <p:nvPr/>
        </p:nvGrpSpPr>
        <p:grpSpPr>
          <a:xfrm>
            <a:off x="7739955" y="3419624"/>
            <a:ext cx="452884" cy="452884"/>
            <a:chOff x="0" y="0"/>
            <a:chExt cx="603845" cy="603845"/>
          </a:xfrm>
        </p:grpSpPr>
        <p:sp>
          <p:nvSpPr>
            <p:cNvPr id="11" name="Freeform 11"/>
            <p:cNvSpPr/>
            <p:nvPr/>
          </p:nvSpPr>
          <p:spPr>
            <a:xfrm>
              <a:off x="6350" y="6350"/>
              <a:ext cx="591058" cy="591185"/>
            </a:xfrm>
            <a:custGeom>
              <a:avLst/>
              <a:gdLst/>
              <a:ahLst/>
              <a:cxnLst/>
              <a:rect l="l" t="t" r="r" b="b"/>
              <a:pathLst>
                <a:path w="591058" h="591185">
                  <a:moveTo>
                    <a:pt x="0" y="141859"/>
                  </a:moveTo>
                  <a:cubicBezTo>
                    <a:pt x="0" y="63500"/>
                    <a:pt x="63500" y="0"/>
                    <a:pt x="141859" y="0"/>
                  </a:cubicBezTo>
                  <a:lnTo>
                    <a:pt x="449199" y="0"/>
                  </a:lnTo>
                  <a:cubicBezTo>
                    <a:pt x="527558" y="0"/>
                    <a:pt x="591058" y="63500"/>
                    <a:pt x="591058" y="141859"/>
                  </a:cubicBezTo>
                  <a:lnTo>
                    <a:pt x="591058" y="449199"/>
                  </a:lnTo>
                  <a:cubicBezTo>
                    <a:pt x="591058" y="527558"/>
                    <a:pt x="527558" y="591058"/>
                    <a:pt x="449199" y="591058"/>
                  </a:cubicBezTo>
                  <a:lnTo>
                    <a:pt x="141859" y="591058"/>
                  </a:lnTo>
                  <a:cubicBezTo>
                    <a:pt x="63500" y="591185"/>
                    <a:pt x="0" y="527558"/>
                    <a:pt x="0" y="449199"/>
                  </a:cubicBezTo>
                  <a:close/>
                </a:path>
              </a:pathLst>
            </a:custGeom>
            <a:solidFill>
              <a:srgbClr val="D6F5EE"/>
            </a:solidFill>
          </p:spPr>
        </p:sp>
        <p:sp>
          <p:nvSpPr>
            <p:cNvPr id="12" name="Freeform 12"/>
            <p:cNvSpPr/>
            <p:nvPr/>
          </p:nvSpPr>
          <p:spPr>
            <a:xfrm>
              <a:off x="0" y="0"/>
              <a:ext cx="603758" cy="603885"/>
            </a:xfrm>
            <a:custGeom>
              <a:avLst/>
              <a:gdLst/>
              <a:ahLst/>
              <a:cxnLst/>
              <a:rect l="l" t="t" r="r" b="b"/>
              <a:pathLst>
                <a:path w="603758" h="603885">
                  <a:moveTo>
                    <a:pt x="0" y="148209"/>
                  </a:moveTo>
                  <a:cubicBezTo>
                    <a:pt x="0" y="66421"/>
                    <a:pt x="66421" y="0"/>
                    <a:pt x="148209" y="0"/>
                  </a:cubicBezTo>
                  <a:lnTo>
                    <a:pt x="455549" y="0"/>
                  </a:lnTo>
                  <a:lnTo>
                    <a:pt x="455549" y="6350"/>
                  </a:lnTo>
                  <a:lnTo>
                    <a:pt x="455549" y="0"/>
                  </a:lnTo>
                  <a:lnTo>
                    <a:pt x="455549" y="6350"/>
                  </a:lnTo>
                  <a:lnTo>
                    <a:pt x="455549" y="0"/>
                  </a:lnTo>
                  <a:cubicBezTo>
                    <a:pt x="537464" y="0"/>
                    <a:pt x="603758" y="66421"/>
                    <a:pt x="603758" y="148209"/>
                  </a:cubicBezTo>
                  <a:lnTo>
                    <a:pt x="603758" y="455549"/>
                  </a:lnTo>
                  <a:lnTo>
                    <a:pt x="597408" y="455549"/>
                  </a:lnTo>
                  <a:lnTo>
                    <a:pt x="603758" y="455549"/>
                  </a:lnTo>
                  <a:cubicBezTo>
                    <a:pt x="603758" y="537464"/>
                    <a:pt x="537337" y="603758"/>
                    <a:pt x="455549" y="603758"/>
                  </a:cubicBezTo>
                  <a:lnTo>
                    <a:pt x="455549" y="597408"/>
                  </a:lnTo>
                  <a:lnTo>
                    <a:pt x="455549" y="603758"/>
                  </a:lnTo>
                  <a:lnTo>
                    <a:pt x="148209" y="603758"/>
                  </a:lnTo>
                  <a:lnTo>
                    <a:pt x="148209" y="597408"/>
                  </a:lnTo>
                  <a:lnTo>
                    <a:pt x="148209" y="603758"/>
                  </a:lnTo>
                  <a:cubicBezTo>
                    <a:pt x="66421" y="603885"/>
                    <a:pt x="0" y="537464"/>
                    <a:pt x="0" y="455549"/>
                  </a:cubicBezTo>
                  <a:lnTo>
                    <a:pt x="0" y="148209"/>
                  </a:lnTo>
                  <a:lnTo>
                    <a:pt x="6350" y="148209"/>
                  </a:lnTo>
                  <a:lnTo>
                    <a:pt x="0" y="148209"/>
                  </a:lnTo>
                  <a:moveTo>
                    <a:pt x="12700" y="148209"/>
                  </a:moveTo>
                  <a:lnTo>
                    <a:pt x="12700" y="455549"/>
                  </a:lnTo>
                  <a:lnTo>
                    <a:pt x="6350" y="455549"/>
                  </a:lnTo>
                  <a:lnTo>
                    <a:pt x="12700" y="455549"/>
                  </a:lnTo>
                  <a:cubicBezTo>
                    <a:pt x="12700" y="530352"/>
                    <a:pt x="73406" y="591058"/>
                    <a:pt x="148209" y="591058"/>
                  </a:cubicBezTo>
                  <a:lnTo>
                    <a:pt x="455549" y="591058"/>
                  </a:lnTo>
                  <a:cubicBezTo>
                    <a:pt x="530352" y="591058"/>
                    <a:pt x="591058" y="530352"/>
                    <a:pt x="591058" y="455549"/>
                  </a:cubicBezTo>
                  <a:lnTo>
                    <a:pt x="591058" y="148209"/>
                  </a:lnTo>
                  <a:lnTo>
                    <a:pt x="597408" y="148209"/>
                  </a:lnTo>
                  <a:lnTo>
                    <a:pt x="591058" y="148209"/>
                  </a:lnTo>
                  <a:cubicBezTo>
                    <a:pt x="591185" y="73406"/>
                    <a:pt x="530479" y="12700"/>
                    <a:pt x="455549" y="12700"/>
                  </a:cubicBezTo>
                  <a:lnTo>
                    <a:pt x="148209" y="12700"/>
                  </a:lnTo>
                  <a:lnTo>
                    <a:pt x="148209" y="6350"/>
                  </a:lnTo>
                  <a:lnTo>
                    <a:pt x="148209" y="12700"/>
                  </a:lnTo>
                  <a:cubicBezTo>
                    <a:pt x="73406" y="12700"/>
                    <a:pt x="12700" y="73406"/>
                    <a:pt x="12700" y="148209"/>
                  </a:cubicBezTo>
                  <a:close/>
                </a:path>
              </a:pathLst>
            </a:custGeom>
            <a:solidFill>
              <a:srgbClr val="BCDBD4"/>
            </a:solidFill>
          </p:spPr>
        </p:sp>
      </p:grpSp>
      <p:grpSp>
        <p:nvGrpSpPr>
          <p:cNvPr id="13" name="Group 13"/>
          <p:cNvGrpSpPr/>
          <p:nvPr/>
        </p:nvGrpSpPr>
        <p:grpSpPr>
          <a:xfrm>
            <a:off x="8441382" y="3424386"/>
            <a:ext cx="3167211" cy="395883"/>
            <a:chOff x="0" y="0"/>
            <a:chExt cx="4222948" cy="527843"/>
          </a:xfrm>
        </p:grpSpPr>
        <p:sp>
          <p:nvSpPr>
            <p:cNvPr id="14" name="Freeform 14"/>
            <p:cNvSpPr/>
            <p:nvPr/>
          </p:nvSpPr>
          <p:spPr>
            <a:xfrm>
              <a:off x="0" y="0"/>
              <a:ext cx="4222948" cy="527843"/>
            </a:xfrm>
            <a:custGeom>
              <a:avLst/>
              <a:gdLst/>
              <a:ahLst/>
              <a:cxnLst/>
              <a:rect l="l" t="t" r="r" b="b"/>
              <a:pathLst>
                <a:path w="4222948" h="527843">
                  <a:moveTo>
                    <a:pt x="0" y="0"/>
                  </a:moveTo>
                  <a:lnTo>
                    <a:pt x="4222948" y="0"/>
                  </a:lnTo>
                  <a:lnTo>
                    <a:pt x="4222948" y="527843"/>
                  </a:lnTo>
                  <a:lnTo>
                    <a:pt x="0" y="527843"/>
                  </a:lnTo>
                  <a:close/>
                </a:path>
              </a:pathLst>
            </a:custGeom>
            <a:solidFill>
              <a:srgbClr val="000000">
                <a:alpha val="0"/>
              </a:srgbClr>
            </a:solidFill>
          </p:spPr>
        </p:sp>
        <p:sp>
          <p:nvSpPr>
            <p:cNvPr id="15" name="TextBox 15"/>
            <p:cNvSpPr txBox="1"/>
            <p:nvPr/>
          </p:nvSpPr>
          <p:spPr>
            <a:xfrm>
              <a:off x="0" y="-19050"/>
              <a:ext cx="4222948" cy="546893"/>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Güvenli Alanlar</a:t>
              </a:r>
            </a:p>
          </p:txBody>
        </p:sp>
      </p:grpSp>
      <p:grpSp>
        <p:nvGrpSpPr>
          <p:cNvPr id="16" name="Group 16"/>
          <p:cNvGrpSpPr/>
          <p:nvPr/>
        </p:nvGrpSpPr>
        <p:grpSpPr>
          <a:xfrm>
            <a:off x="8441382" y="3972222"/>
            <a:ext cx="4004965" cy="2431554"/>
            <a:chOff x="0" y="0"/>
            <a:chExt cx="5339953" cy="3242072"/>
          </a:xfrm>
        </p:grpSpPr>
        <p:sp>
          <p:nvSpPr>
            <p:cNvPr id="17" name="Freeform 17"/>
            <p:cNvSpPr/>
            <p:nvPr/>
          </p:nvSpPr>
          <p:spPr>
            <a:xfrm>
              <a:off x="0" y="0"/>
              <a:ext cx="5339954" cy="3242072"/>
            </a:xfrm>
            <a:custGeom>
              <a:avLst/>
              <a:gdLst/>
              <a:ahLst/>
              <a:cxnLst/>
              <a:rect l="l" t="t" r="r" b="b"/>
              <a:pathLst>
                <a:path w="5339954" h="3242072">
                  <a:moveTo>
                    <a:pt x="0" y="0"/>
                  </a:moveTo>
                  <a:lnTo>
                    <a:pt x="5339954" y="0"/>
                  </a:lnTo>
                  <a:lnTo>
                    <a:pt x="5339954" y="3242072"/>
                  </a:lnTo>
                  <a:lnTo>
                    <a:pt x="0" y="3242072"/>
                  </a:lnTo>
                  <a:close/>
                </a:path>
              </a:pathLst>
            </a:custGeom>
            <a:solidFill>
              <a:srgbClr val="000000">
                <a:alpha val="0"/>
              </a:srgbClr>
            </a:solidFill>
          </p:spPr>
        </p:sp>
        <p:sp>
          <p:nvSpPr>
            <p:cNvPr id="18" name="TextBox 18"/>
            <p:cNvSpPr txBox="1"/>
            <p:nvPr/>
          </p:nvSpPr>
          <p:spPr>
            <a:xfrm>
              <a:off x="0" y="-85725"/>
              <a:ext cx="5339953" cy="3327797"/>
            </a:xfrm>
            <a:prstGeom prst="rect">
              <a:avLst/>
            </a:prstGeom>
          </p:spPr>
          <p:txBody>
            <a:bodyPr lIns="0" tIns="0" rIns="0" bIns="0" rtlCol="0" anchor="t"/>
            <a:lstStyle/>
            <a:p>
              <a:pPr algn="l">
                <a:lnSpc>
                  <a:spcPts val="3187"/>
                </a:lnSpc>
              </a:pPr>
              <a:r>
                <a:rPr lang="en-US" sz="1937">
                  <a:solidFill>
                    <a:srgbClr val="333F70"/>
                  </a:solidFill>
                  <a:latin typeface="Open Sans"/>
                  <a:ea typeface="Open Sans"/>
                  <a:cs typeface="Open Sans"/>
                  <a:sym typeface="Open Sans"/>
                </a:rPr>
                <a:t>Okulun yangın veya acil durumlarda toplanma bölgelerini bilmelisiniz. Bu bölgeler, yangın veya başka tehlikelerden uzak ve güvenli bir şekilde toplanabilmeniz için seçilmiştir.</a:t>
              </a:r>
            </a:p>
          </p:txBody>
        </p:sp>
      </p:grpSp>
      <p:grpSp>
        <p:nvGrpSpPr>
          <p:cNvPr id="19" name="Group 19"/>
          <p:cNvGrpSpPr/>
          <p:nvPr/>
        </p:nvGrpSpPr>
        <p:grpSpPr>
          <a:xfrm>
            <a:off x="12694890" y="3419624"/>
            <a:ext cx="452884" cy="452884"/>
            <a:chOff x="0" y="0"/>
            <a:chExt cx="603845" cy="603845"/>
          </a:xfrm>
        </p:grpSpPr>
        <p:sp>
          <p:nvSpPr>
            <p:cNvPr id="20" name="Freeform 20"/>
            <p:cNvSpPr/>
            <p:nvPr/>
          </p:nvSpPr>
          <p:spPr>
            <a:xfrm>
              <a:off x="6350" y="6350"/>
              <a:ext cx="591058" cy="591185"/>
            </a:xfrm>
            <a:custGeom>
              <a:avLst/>
              <a:gdLst/>
              <a:ahLst/>
              <a:cxnLst/>
              <a:rect l="l" t="t" r="r" b="b"/>
              <a:pathLst>
                <a:path w="591058" h="591185">
                  <a:moveTo>
                    <a:pt x="0" y="141859"/>
                  </a:moveTo>
                  <a:cubicBezTo>
                    <a:pt x="0" y="63500"/>
                    <a:pt x="63500" y="0"/>
                    <a:pt x="141859" y="0"/>
                  </a:cubicBezTo>
                  <a:lnTo>
                    <a:pt x="449199" y="0"/>
                  </a:lnTo>
                  <a:cubicBezTo>
                    <a:pt x="527558" y="0"/>
                    <a:pt x="591058" y="63500"/>
                    <a:pt x="591058" y="141859"/>
                  </a:cubicBezTo>
                  <a:lnTo>
                    <a:pt x="591058" y="449199"/>
                  </a:lnTo>
                  <a:cubicBezTo>
                    <a:pt x="591058" y="527558"/>
                    <a:pt x="527558" y="591058"/>
                    <a:pt x="449199" y="591058"/>
                  </a:cubicBezTo>
                  <a:lnTo>
                    <a:pt x="141859" y="591058"/>
                  </a:lnTo>
                  <a:cubicBezTo>
                    <a:pt x="63500" y="591185"/>
                    <a:pt x="0" y="527558"/>
                    <a:pt x="0" y="449199"/>
                  </a:cubicBezTo>
                  <a:close/>
                </a:path>
              </a:pathLst>
            </a:custGeom>
            <a:solidFill>
              <a:srgbClr val="D6F5EE"/>
            </a:solidFill>
          </p:spPr>
        </p:sp>
        <p:sp>
          <p:nvSpPr>
            <p:cNvPr id="21" name="Freeform 21"/>
            <p:cNvSpPr/>
            <p:nvPr/>
          </p:nvSpPr>
          <p:spPr>
            <a:xfrm>
              <a:off x="0" y="0"/>
              <a:ext cx="603758" cy="603885"/>
            </a:xfrm>
            <a:custGeom>
              <a:avLst/>
              <a:gdLst/>
              <a:ahLst/>
              <a:cxnLst/>
              <a:rect l="l" t="t" r="r" b="b"/>
              <a:pathLst>
                <a:path w="603758" h="603885">
                  <a:moveTo>
                    <a:pt x="0" y="148209"/>
                  </a:moveTo>
                  <a:cubicBezTo>
                    <a:pt x="0" y="66421"/>
                    <a:pt x="66421" y="0"/>
                    <a:pt x="148209" y="0"/>
                  </a:cubicBezTo>
                  <a:lnTo>
                    <a:pt x="455549" y="0"/>
                  </a:lnTo>
                  <a:lnTo>
                    <a:pt x="455549" y="6350"/>
                  </a:lnTo>
                  <a:lnTo>
                    <a:pt x="455549" y="0"/>
                  </a:lnTo>
                  <a:lnTo>
                    <a:pt x="455549" y="6350"/>
                  </a:lnTo>
                  <a:lnTo>
                    <a:pt x="455549" y="0"/>
                  </a:lnTo>
                  <a:cubicBezTo>
                    <a:pt x="537464" y="0"/>
                    <a:pt x="603758" y="66421"/>
                    <a:pt x="603758" y="148209"/>
                  </a:cubicBezTo>
                  <a:lnTo>
                    <a:pt x="603758" y="455549"/>
                  </a:lnTo>
                  <a:lnTo>
                    <a:pt x="597408" y="455549"/>
                  </a:lnTo>
                  <a:lnTo>
                    <a:pt x="603758" y="455549"/>
                  </a:lnTo>
                  <a:cubicBezTo>
                    <a:pt x="603758" y="537464"/>
                    <a:pt x="537337" y="603758"/>
                    <a:pt x="455549" y="603758"/>
                  </a:cubicBezTo>
                  <a:lnTo>
                    <a:pt x="455549" y="597408"/>
                  </a:lnTo>
                  <a:lnTo>
                    <a:pt x="455549" y="603758"/>
                  </a:lnTo>
                  <a:lnTo>
                    <a:pt x="148209" y="603758"/>
                  </a:lnTo>
                  <a:lnTo>
                    <a:pt x="148209" y="597408"/>
                  </a:lnTo>
                  <a:lnTo>
                    <a:pt x="148209" y="603758"/>
                  </a:lnTo>
                  <a:cubicBezTo>
                    <a:pt x="66421" y="603885"/>
                    <a:pt x="0" y="537464"/>
                    <a:pt x="0" y="455549"/>
                  </a:cubicBezTo>
                  <a:lnTo>
                    <a:pt x="0" y="148209"/>
                  </a:lnTo>
                  <a:lnTo>
                    <a:pt x="6350" y="148209"/>
                  </a:lnTo>
                  <a:lnTo>
                    <a:pt x="0" y="148209"/>
                  </a:lnTo>
                  <a:moveTo>
                    <a:pt x="12700" y="148209"/>
                  </a:moveTo>
                  <a:lnTo>
                    <a:pt x="12700" y="455549"/>
                  </a:lnTo>
                  <a:lnTo>
                    <a:pt x="6350" y="455549"/>
                  </a:lnTo>
                  <a:lnTo>
                    <a:pt x="12700" y="455549"/>
                  </a:lnTo>
                  <a:cubicBezTo>
                    <a:pt x="12700" y="530352"/>
                    <a:pt x="73406" y="591058"/>
                    <a:pt x="148209" y="591058"/>
                  </a:cubicBezTo>
                  <a:lnTo>
                    <a:pt x="455549" y="591058"/>
                  </a:lnTo>
                  <a:cubicBezTo>
                    <a:pt x="530352" y="591058"/>
                    <a:pt x="591058" y="530352"/>
                    <a:pt x="591058" y="455549"/>
                  </a:cubicBezTo>
                  <a:lnTo>
                    <a:pt x="591058" y="148209"/>
                  </a:lnTo>
                  <a:lnTo>
                    <a:pt x="597408" y="148209"/>
                  </a:lnTo>
                  <a:lnTo>
                    <a:pt x="591058" y="148209"/>
                  </a:lnTo>
                  <a:cubicBezTo>
                    <a:pt x="591185" y="73406"/>
                    <a:pt x="530479" y="12700"/>
                    <a:pt x="455549" y="12700"/>
                  </a:cubicBezTo>
                  <a:lnTo>
                    <a:pt x="148209" y="12700"/>
                  </a:lnTo>
                  <a:lnTo>
                    <a:pt x="148209" y="6350"/>
                  </a:lnTo>
                  <a:lnTo>
                    <a:pt x="148209" y="12700"/>
                  </a:lnTo>
                  <a:cubicBezTo>
                    <a:pt x="73406" y="12700"/>
                    <a:pt x="12700" y="73406"/>
                    <a:pt x="12700" y="148209"/>
                  </a:cubicBezTo>
                  <a:close/>
                </a:path>
              </a:pathLst>
            </a:custGeom>
            <a:solidFill>
              <a:srgbClr val="BCDBD4"/>
            </a:solidFill>
          </p:spPr>
        </p:sp>
      </p:grpSp>
      <p:grpSp>
        <p:nvGrpSpPr>
          <p:cNvPr id="22" name="Group 22"/>
          <p:cNvGrpSpPr/>
          <p:nvPr/>
        </p:nvGrpSpPr>
        <p:grpSpPr>
          <a:xfrm>
            <a:off x="13396317" y="3424386"/>
            <a:ext cx="3629917" cy="395883"/>
            <a:chOff x="0" y="0"/>
            <a:chExt cx="4839890" cy="527843"/>
          </a:xfrm>
        </p:grpSpPr>
        <p:sp>
          <p:nvSpPr>
            <p:cNvPr id="23" name="Freeform 23"/>
            <p:cNvSpPr/>
            <p:nvPr/>
          </p:nvSpPr>
          <p:spPr>
            <a:xfrm>
              <a:off x="0" y="0"/>
              <a:ext cx="4839890" cy="527843"/>
            </a:xfrm>
            <a:custGeom>
              <a:avLst/>
              <a:gdLst/>
              <a:ahLst/>
              <a:cxnLst/>
              <a:rect l="l" t="t" r="r" b="b"/>
              <a:pathLst>
                <a:path w="4839890" h="527843">
                  <a:moveTo>
                    <a:pt x="0" y="0"/>
                  </a:moveTo>
                  <a:lnTo>
                    <a:pt x="4839890" y="0"/>
                  </a:lnTo>
                  <a:lnTo>
                    <a:pt x="4839890" y="527843"/>
                  </a:lnTo>
                  <a:lnTo>
                    <a:pt x="0" y="527843"/>
                  </a:lnTo>
                  <a:close/>
                </a:path>
              </a:pathLst>
            </a:custGeom>
            <a:solidFill>
              <a:srgbClr val="000000">
                <a:alpha val="0"/>
              </a:srgbClr>
            </a:solidFill>
          </p:spPr>
        </p:sp>
        <p:sp>
          <p:nvSpPr>
            <p:cNvPr id="24" name="TextBox 24"/>
            <p:cNvSpPr txBox="1"/>
            <p:nvPr/>
          </p:nvSpPr>
          <p:spPr>
            <a:xfrm>
              <a:off x="0" y="-19050"/>
              <a:ext cx="4839890" cy="546893"/>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Toplanma Noktası</a:t>
              </a:r>
            </a:p>
          </p:txBody>
        </p:sp>
      </p:grpSp>
      <p:grpSp>
        <p:nvGrpSpPr>
          <p:cNvPr id="25" name="Group 25"/>
          <p:cNvGrpSpPr/>
          <p:nvPr/>
        </p:nvGrpSpPr>
        <p:grpSpPr>
          <a:xfrm>
            <a:off x="13396317" y="3972222"/>
            <a:ext cx="4004965" cy="2836813"/>
            <a:chOff x="0" y="0"/>
            <a:chExt cx="5339953" cy="3782417"/>
          </a:xfrm>
        </p:grpSpPr>
        <p:sp>
          <p:nvSpPr>
            <p:cNvPr id="26" name="Freeform 26"/>
            <p:cNvSpPr/>
            <p:nvPr/>
          </p:nvSpPr>
          <p:spPr>
            <a:xfrm>
              <a:off x="0" y="0"/>
              <a:ext cx="5339954" cy="3782417"/>
            </a:xfrm>
            <a:custGeom>
              <a:avLst/>
              <a:gdLst/>
              <a:ahLst/>
              <a:cxnLst/>
              <a:rect l="l" t="t" r="r" b="b"/>
              <a:pathLst>
                <a:path w="5339954" h="3782417">
                  <a:moveTo>
                    <a:pt x="0" y="0"/>
                  </a:moveTo>
                  <a:lnTo>
                    <a:pt x="5339954" y="0"/>
                  </a:lnTo>
                  <a:lnTo>
                    <a:pt x="5339954" y="3782417"/>
                  </a:lnTo>
                  <a:lnTo>
                    <a:pt x="0" y="3782417"/>
                  </a:lnTo>
                  <a:close/>
                </a:path>
              </a:pathLst>
            </a:custGeom>
            <a:solidFill>
              <a:srgbClr val="000000">
                <a:alpha val="0"/>
              </a:srgbClr>
            </a:solidFill>
          </p:spPr>
        </p:sp>
        <p:sp>
          <p:nvSpPr>
            <p:cNvPr id="27" name="TextBox 27"/>
            <p:cNvSpPr txBox="1"/>
            <p:nvPr/>
          </p:nvSpPr>
          <p:spPr>
            <a:xfrm>
              <a:off x="0" y="-85725"/>
              <a:ext cx="5339953" cy="3868142"/>
            </a:xfrm>
            <a:prstGeom prst="rect">
              <a:avLst/>
            </a:prstGeom>
          </p:spPr>
          <p:txBody>
            <a:bodyPr lIns="0" tIns="0" rIns="0" bIns="0" rtlCol="0" anchor="t"/>
            <a:lstStyle/>
            <a:p>
              <a:pPr algn="l">
                <a:lnSpc>
                  <a:spcPts val="3187"/>
                </a:lnSpc>
              </a:pPr>
              <a:r>
                <a:rPr lang="en-US" sz="1937">
                  <a:solidFill>
                    <a:srgbClr val="333F70"/>
                  </a:solidFill>
                  <a:latin typeface="Open Sans"/>
                  <a:ea typeface="Open Sans"/>
                  <a:cs typeface="Open Sans"/>
                  <a:sym typeface="Open Sans"/>
                </a:rPr>
                <a:t>Acil durumda, okulun belirlediği toplanma noktasına doğru hareket etmelisiniz. Bu nokta, tüm öğrencilerin ve personelin güvenli bir şekilde toplanmasını sağlar ve yetkililerin durumu kontrol etmesini kolaylaştırır.</a:t>
              </a:r>
            </a:p>
          </p:txBody>
        </p:sp>
      </p:grpSp>
      <p:grpSp>
        <p:nvGrpSpPr>
          <p:cNvPr id="28" name="Group 28"/>
          <p:cNvGrpSpPr/>
          <p:nvPr/>
        </p:nvGrpSpPr>
        <p:grpSpPr>
          <a:xfrm>
            <a:off x="7739955" y="7342585"/>
            <a:ext cx="452884" cy="452884"/>
            <a:chOff x="0" y="0"/>
            <a:chExt cx="603845" cy="603845"/>
          </a:xfrm>
        </p:grpSpPr>
        <p:sp>
          <p:nvSpPr>
            <p:cNvPr id="29" name="Freeform 29"/>
            <p:cNvSpPr/>
            <p:nvPr/>
          </p:nvSpPr>
          <p:spPr>
            <a:xfrm>
              <a:off x="6350" y="6350"/>
              <a:ext cx="591058" cy="591185"/>
            </a:xfrm>
            <a:custGeom>
              <a:avLst/>
              <a:gdLst/>
              <a:ahLst/>
              <a:cxnLst/>
              <a:rect l="l" t="t" r="r" b="b"/>
              <a:pathLst>
                <a:path w="591058" h="591185">
                  <a:moveTo>
                    <a:pt x="0" y="141859"/>
                  </a:moveTo>
                  <a:cubicBezTo>
                    <a:pt x="0" y="63500"/>
                    <a:pt x="63500" y="0"/>
                    <a:pt x="141859" y="0"/>
                  </a:cubicBezTo>
                  <a:lnTo>
                    <a:pt x="449199" y="0"/>
                  </a:lnTo>
                  <a:cubicBezTo>
                    <a:pt x="527558" y="0"/>
                    <a:pt x="591058" y="63500"/>
                    <a:pt x="591058" y="141859"/>
                  </a:cubicBezTo>
                  <a:lnTo>
                    <a:pt x="591058" y="449199"/>
                  </a:lnTo>
                  <a:cubicBezTo>
                    <a:pt x="591058" y="527558"/>
                    <a:pt x="527558" y="591058"/>
                    <a:pt x="449199" y="591058"/>
                  </a:cubicBezTo>
                  <a:lnTo>
                    <a:pt x="141859" y="591058"/>
                  </a:lnTo>
                  <a:cubicBezTo>
                    <a:pt x="63500" y="591185"/>
                    <a:pt x="0" y="527558"/>
                    <a:pt x="0" y="449199"/>
                  </a:cubicBezTo>
                  <a:close/>
                </a:path>
              </a:pathLst>
            </a:custGeom>
            <a:solidFill>
              <a:srgbClr val="D6F5EE"/>
            </a:solidFill>
          </p:spPr>
        </p:sp>
        <p:sp>
          <p:nvSpPr>
            <p:cNvPr id="30" name="Freeform 30"/>
            <p:cNvSpPr/>
            <p:nvPr/>
          </p:nvSpPr>
          <p:spPr>
            <a:xfrm>
              <a:off x="0" y="0"/>
              <a:ext cx="603758" cy="603885"/>
            </a:xfrm>
            <a:custGeom>
              <a:avLst/>
              <a:gdLst/>
              <a:ahLst/>
              <a:cxnLst/>
              <a:rect l="l" t="t" r="r" b="b"/>
              <a:pathLst>
                <a:path w="603758" h="603885">
                  <a:moveTo>
                    <a:pt x="0" y="148209"/>
                  </a:moveTo>
                  <a:cubicBezTo>
                    <a:pt x="0" y="66421"/>
                    <a:pt x="66421" y="0"/>
                    <a:pt x="148209" y="0"/>
                  </a:cubicBezTo>
                  <a:lnTo>
                    <a:pt x="455549" y="0"/>
                  </a:lnTo>
                  <a:lnTo>
                    <a:pt x="455549" y="6350"/>
                  </a:lnTo>
                  <a:lnTo>
                    <a:pt x="455549" y="0"/>
                  </a:lnTo>
                  <a:lnTo>
                    <a:pt x="455549" y="6350"/>
                  </a:lnTo>
                  <a:lnTo>
                    <a:pt x="455549" y="0"/>
                  </a:lnTo>
                  <a:cubicBezTo>
                    <a:pt x="537464" y="0"/>
                    <a:pt x="603758" y="66421"/>
                    <a:pt x="603758" y="148209"/>
                  </a:cubicBezTo>
                  <a:lnTo>
                    <a:pt x="603758" y="455549"/>
                  </a:lnTo>
                  <a:lnTo>
                    <a:pt x="597408" y="455549"/>
                  </a:lnTo>
                  <a:lnTo>
                    <a:pt x="603758" y="455549"/>
                  </a:lnTo>
                  <a:cubicBezTo>
                    <a:pt x="603758" y="537464"/>
                    <a:pt x="537337" y="603758"/>
                    <a:pt x="455549" y="603758"/>
                  </a:cubicBezTo>
                  <a:lnTo>
                    <a:pt x="455549" y="597408"/>
                  </a:lnTo>
                  <a:lnTo>
                    <a:pt x="455549" y="603758"/>
                  </a:lnTo>
                  <a:lnTo>
                    <a:pt x="148209" y="603758"/>
                  </a:lnTo>
                  <a:lnTo>
                    <a:pt x="148209" y="597408"/>
                  </a:lnTo>
                  <a:lnTo>
                    <a:pt x="148209" y="603758"/>
                  </a:lnTo>
                  <a:cubicBezTo>
                    <a:pt x="66421" y="603885"/>
                    <a:pt x="0" y="537464"/>
                    <a:pt x="0" y="455549"/>
                  </a:cubicBezTo>
                  <a:lnTo>
                    <a:pt x="0" y="148209"/>
                  </a:lnTo>
                  <a:lnTo>
                    <a:pt x="6350" y="148209"/>
                  </a:lnTo>
                  <a:lnTo>
                    <a:pt x="0" y="148209"/>
                  </a:lnTo>
                  <a:moveTo>
                    <a:pt x="12700" y="148209"/>
                  </a:moveTo>
                  <a:lnTo>
                    <a:pt x="12700" y="455549"/>
                  </a:lnTo>
                  <a:lnTo>
                    <a:pt x="6350" y="455549"/>
                  </a:lnTo>
                  <a:lnTo>
                    <a:pt x="12700" y="455549"/>
                  </a:lnTo>
                  <a:cubicBezTo>
                    <a:pt x="12700" y="530352"/>
                    <a:pt x="73406" y="591058"/>
                    <a:pt x="148209" y="591058"/>
                  </a:cubicBezTo>
                  <a:lnTo>
                    <a:pt x="455549" y="591058"/>
                  </a:lnTo>
                  <a:cubicBezTo>
                    <a:pt x="530352" y="591058"/>
                    <a:pt x="591058" y="530352"/>
                    <a:pt x="591058" y="455549"/>
                  </a:cubicBezTo>
                  <a:lnTo>
                    <a:pt x="591058" y="148209"/>
                  </a:lnTo>
                  <a:lnTo>
                    <a:pt x="597408" y="148209"/>
                  </a:lnTo>
                  <a:lnTo>
                    <a:pt x="591058" y="148209"/>
                  </a:lnTo>
                  <a:cubicBezTo>
                    <a:pt x="591185" y="73406"/>
                    <a:pt x="530479" y="12700"/>
                    <a:pt x="455549" y="12700"/>
                  </a:cubicBezTo>
                  <a:lnTo>
                    <a:pt x="148209" y="12700"/>
                  </a:lnTo>
                  <a:lnTo>
                    <a:pt x="148209" y="6350"/>
                  </a:lnTo>
                  <a:lnTo>
                    <a:pt x="148209" y="12700"/>
                  </a:lnTo>
                  <a:cubicBezTo>
                    <a:pt x="73406" y="12700"/>
                    <a:pt x="12700" y="73406"/>
                    <a:pt x="12700" y="148209"/>
                  </a:cubicBezTo>
                  <a:close/>
                </a:path>
              </a:pathLst>
            </a:custGeom>
            <a:solidFill>
              <a:srgbClr val="BCDBD4"/>
            </a:solidFill>
          </p:spPr>
        </p:sp>
      </p:grpSp>
      <p:grpSp>
        <p:nvGrpSpPr>
          <p:cNvPr id="31" name="Group 31"/>
          <p:cNvGrpSpPr/>
          <p:nvPr/>
        </p:nvGrpSpPr>
        <p:grpSpPr>
          <a:xfrm>
            <a:off x="8441382" y="7347348"/>
            <a:ext cx="3316338" cy="395883"/>
            <a:chOff x="0" y="0"/>
            <a:chExt cx="4421783" cy="527843"/>
          </a:xfrm>
        </p:grpSpPr>
        <p:sp>
          <p:nvSpPr>
            <p:cNvPr id="32" name="Freeform 32"/>
            <p:cNvSpPr/>
            <p:nvPr/>
          </p:nvSpPr>
          <p:spPr>
            <a:xfrm>
              <a:off x="0" y="0"/>
              <a:ext cx="4421783" cy="527843"/>
            </a:xfrm>
            <a:custGeom>
              <a:avLst/>
              <a:gdLst/>
              <a:ahLst/>
              <a:cxnLst/>
              <a:rect l="l" t="t" r="r" b="b"/>
              <a:pathLst>
                <a:path w="4421783" h="527843">
                  <a:moveTo>
                    <a:pt x="0" y="0"/>
                  </a:moveTo>
                  <a:lnTo>
                    <a:pt x="4421783" y="0"/>
                  </a:lnTo>
                  <a:lnTo>
                    <a:pt x="4421783" y="527843"/>
                  </a:lnTo>
                  <a:lnTo>
                    <a:pt x="0" y="527843"/>
                  </a:lnTo>
                  <a:close/>
                </a:path>
              </a:pathLst>
            </a:custGeom>
            <a:solidFill>
              <a:srgbClr val="000000">
                <a:alpha val="0"/>
              </a:srgbClr>
            </a:solidFill>
          </p:spPr>
        </p:sp>
        <p:sp>
          <p:nvSpPr>
            <p:cNvPr id="33" name="TextBox 33"/>
            <p:cNvSpPr txBox="1"/>
            <p:nvPr/>
          </p:nvSpPr>
          <p:spPr>
            <a:xfrm>
              <a:off x="0" y="-19050"/>
              <a:ext cx="4421783" cy="546893"/>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Toplanma Süreci</a:t>
              </a:r>
            </a:p>
          </p:txBody>
        </p:sp>
      </p:grpSp>
      <p:grpSp>
        <p:nvGrpSpPr>
          <p:cNvPr id="34" name="Group 34"/>
          <p:cNvGrpSpPr/>
          <p:nvPr/>
        </p:nvGrpSpPr>
        <p:grpSpPr>
          <a:xfrm>
            <a:off x="8441382" y="7895184"/>
            <a:ext cx="8959900" cy="1215778"/>
            <a:chOff x="0" y="0"/>
            <a:chExt cx="11946533" cy="1621037"/>
          </a:xfrm>
        </p:grpSpPr>
        <p:sp>
          <p:nvSpPr>
            <p:cNvPr id="35" name="Freeform 35"/>
            <p:cNvSpPr/>
            <p:nvPr/>
          </p:nvSpPr>
          <p:spPr>
            <a:xfrm>
              <a:off x="0" y="0"/>
              <a:ext cx="11946534" cy="1621037"/>
            </a:xfrm>
            <a:custGeom>
              <a:avLst/>
              <a:gdLst/>
              <a:ahLst/>
              <a:cxnLst/>
              <a:rect l="l" t="t" r="r" b="b"/>
              <a:pathLst>
                <a:path w="11946534" h="1621037">
                  <a:moveTo>
                    <a:pt x="0" y="0"/>
                  </a:moveTo>
                  <a:lnTo>
                    <a:pt x="11946534" y="0"/>
                  </a:lnTo>
                  <a:lnTo>
                    <a:pt x="11946534" y="1621037"/>
                  </a:lnTo>
                  <a:lnTo>
                    <a:pt x="0" y="1621037"/>
                  </a:lnTo>
                  <a:close/>
                </a:path>
              </a:pathLst>
            </a:custGeom>
            <a:solidFill>
              <a:srgbClr val="000000">
                <a:alpha val="0"/>
              </a:srgbClr>
            </a:solidFill>
          </p:spPr>
        </p:sp>
        <p:sp>
          <p:nvSpPr>
            <p:cNvPr id="36" name="TextBox 36"/>
            <p:cNvSpPr txBox="1"/>
            <p:nvPr/>
          </p:nvSpPr>
          <p:spPr>
            <a:xfrm>
              <a:off x="0" y="-85725"/>
              <a:ext cx="11946533" cy="1706762"/>
            </a:xfrm>
            <a:prstGeom prst="rect">
              <a:avLst/>
            </a:prstGeom>
          </p:spPr>
          <p:txBody>
            <a:bodyPr lIns="0" tIns="0" rIns="0" bIns="0" rtlCol="0" anchor="t"/>
            <a:lstStyle/>
            <a:p>
              <a:pPr algn="l">
                <a:lnSpc>
                  <a:spcPts val="3187"/>
                </a:lnSpc>
              </a:pPr>
              <a:r>
                <a:rPr lang="en-US" sz="1937">
                  <a:solidFill>
                    <a:srgbClr val="333F70"/>
                  </a:solidFill>
                  <a:latin typeface="Open Sans"/>
                  <a:ea typeface="Open Sans"/>
                  <a:cs typeface="Open Sans"/>
                  <a:sym typeface="Open Sans"/>
                </a:rPr>
                <a:t>Toplanma noktasına ulaştığınızda, öğretmenlerin veya yetkililerin talimatlarını takip edin. Toplanma süreci düzenli ve güvenli bir şekilde gerçekleştirilmelidir. Toplanma noktasında panik yapmaktan kaçının.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grpSp>
        <p:nvGrpSpPr>
          <p:cNvPr id="6" name="Group 6"/>
          <p:cNvGrpSpPr/>
          <p:nvPr/>
        </p:nvGrpSpPr>
        <p:grpSpPr>
          <a:xfrm>
            <a:off x="899071" y="708124"/>
            <a:ext cx="16489859" cy="1605260"/>
            <a:chOff x="0" y="0"/>
            <a:chExt cx="21986478" cy="2140347"/>
          </a:xfrm>
        </p:grpSpPr>
        <p:sp>
          <p:nvSpPr>
            <p:cNvPr id="7" name="Freeform 7"/>
            <p:cNvSpPr/>
            <p:nvPr/>
          </p:nvSpPr>
          <p:spPr>
            <a:xfrm>
              <a:off x="0" y="0"/>
              <a:ext cx="21986478" cy="2140347"/>
            </a:xfrm>
            <a:custGeom>
              <a:avLst/>
              <a:gdLst/>
              <a:ahLst/>
              <a:cxnLst/>
              <a:rect l="l" t="t" r="r" b="b"/>
              <a:pathLst>
                <a:path w="21986478" h="2140347">
                  <a:moveTo>
                    <a:pt x="0" y="0"/>
                  </a:moveTo>
                  <a:lnTo>
                    <a:pt x="21986478" y="0"/>
                  </a:lnTo>
                  <a:lnTo>
                    <a:pt x="21986478" y="2140347"/>
                  </a:lnTo>
                  <a:lnTo>
                    <a:pt x="0" y="2140347"/>
                  </a:lnTo>
                  <a:close/>
                </a:path>
              </a:pathLst>
            </a:custGeom>
            <a:solidFill>
              <a:srgbClr val="000000">
                <a:alpha val="0"/>
              </a:srgbClr>
            </a:solidFill>
          </p:spPr>
        </p:sp>
        <p:sp>
          <p:nvSpPr>
            <p:cNvPr id="8" name="TextBox 8"/>
            <p:cNvSpPr txBox="1"/>
            <p:nvPr/>
          </p:nvSpPr>
          <p:spPr>
            <a:xfrm>
              <a:off x="0" y="-57150"/>
              <a:ext cx="21986478" cy="2197497"/>
            </a:xfrm>
            <a:prstGeom prst="rect">
              <a:avLst/>
            </a:prstGeom>
          </p:spPr>
          <p:txBody>
            <a:bodyPr lIns="0" tIns="0" rIns="0" bIns="0" rtlCol="0" anchor="t"/>
            <a:lstStyle/>
            <a:p>
              <a:pPr algn="l">
                <a:lnSpc>
                  <a:spcPts val="6312"/>
                </a:lnSpc>
              </a:pPr>
              <a:r>
                <a:rPr lang="en-US" sz="4999" b="1">
                  <a:solidFill>
                    <a:srgbClr val="333F70"/>
                  </a:solidFill>
                  <a:latin typeface="Arimo Bold"/>
                  <a:ea typeface="Arimo Bold"/>
                  <a:cs typeface="Arimo Bold"/>
                  <a:sym typeface="Arimo Bold"/>
                </a:rPr>
                <a:t>Panik Yapmadan Sakin ve Disiplinli Hareket Etme</a:t>
              </a:r>
            </a:p>
          </p:txBody>
        </p:sp>
      </p:grpSp>
      <p:grpSp>
        <p:nvGrpSpPr>
          <p:cNvPr id="9" name="Group 9"/>
          <p:cNvGrpSpPr/>
          <p:nvPr/>
        </p:nvGrpSpPr>
        <p:grpSpPr>
          <a:xfrm>
            <a:off x="894309" y="2822376"/>
            <a:ext cx="2757785" cy="1900535"/>
            <a:chOff x="0" y="0"/>
            <a:chExt cx="3677047" cy="2534047"/>
          </a:xfrm>
        </p:grpSpPr>
        <p:sp>
          <p:nvSpPr>
            <p:cNvPr id="10" name="Freeform 10"/>
            <p:cNvSpPr/>
            <p:nvPr/>
          </p:nvSpPr>
          <p:spPr>
            <a:xfrm>
              <a:off x="6350" y="6350"/>
              <a:ext cx="3664458" cy="2521331"/>
            </a:xfrm>
            <a:custGeom>
              <a:avLst/>
              <a:gdLst/>
              <a:ahLst/>
              <a:cxnLst/>
              <a:rect l="l" t="t" r="r" b="b"/>
              <a:pathLst>
                <a:path w="3664458" h="2521331">
                  <a:moveTo>
                    <a:pt x="0" y="143891"/>
                  </a:moveTo>
                  <a:cubicBezTo>
                    <a:pt x="0" y="64389"/>
                    <a:pt x="64516" y="0"/>
                    <a:pt x="144145" y="0"/>
                  </a:cubicBezTo>
                  <a:lnTo>
                    <a:pt x="3520313" y="0"/>
                  </a:lnTo>
                  <a:cubicBezTo>
                    <a:pt x="3599942" y="0"/>
                    <a:pt x="3664458" y="64389"/>
                    <a:pt x="3664458" y="143891"/>
                  </a:cubicBezTo>
                  <a:lnTo>
                    <a:pt x="3664458" y="2377440"/>
                  </a:lnTo>
                  <a:cubicBezTo>
                    <a:pt x="3664458" y="2456942"/>
                    <a:pt x="3599942" y="2521331"/>
                    <a:pt x="3520313" y="2521331"/>
                  </a:cubicBezTo>
                  <a:lnTo>
                    <a:pt x="144145" y="2521331"/>
                  </a:lnTo>
                  <a:cubicBezTo>
                    <a:pt x="64516" y="2521331"/>
                    <a:pt x="0" y="2456942"/>
                    <a:pt x="0" y="2377440"/>
                  </a:cubicBezTo>
                  <a:close/>
                </a:path>
              </a:pathLst>
            </a:custGeom>
            <a:solidFill>
              <a:srgbClr val="D6F5EE"/>
            </a:solidFill>
          </p:spPr>
        </p:sp>
        <p:sp>
          <p:nvSpPr>
            <p:cNvPr id="11" name="Freeform 11"/>
            <p:cNvSpPr/>
            <p:nvPr/>
          </p:nvSpPr>
          <p:spPr>
            <a:xfrm>
              <a:off x="0" y="0"/>
              <a:ext cx="3677158" cy="2534031"/>
            </a:xfrm>
            <a:custGeom>
              <a:avLst/>
              <a:gdLst/>
              <a:ahLst/>
              <a:cxnLst/>
              <a:rect l="l" t="t" r="r" b="b"/>
              <a:pathLst>
                <a:path w="3677158" h="2534031">
                  <a:moveTo>
                    <a:pt x="0" y="150241"/>
                  </a:moveTo>
                  <a:cubicBezTo>
                    <a:pt x="0" y="67183"/>
                    <a:pt x="67310" y="0"/>
                    <a:pt x="150495" y="0"/>
                  </a:cubicBezTo>
                  <a:lnTo>
                    <a:pt x="3526663" y="0"/>
                  </a:lnTo>
                  <a:lnTo>
                    <a:pt x="3526663" y="6350"/>
                  </a:lnTo>
                  <a:lnTo>
                    <a:pt x="3526663" y="0"/>
                  </a:lnTo>
                  <a:cubicBezTo>
                    <a:pt x="3609721" y="0"/>
                    <a:pt x="3677158" y="67183"/>
                    <a:pt x="3677158" y="150241"/>
                  </a:cubicBezTo>
                  <a:lnTo>
                    <a:pt x="3670808" y="150241"/>
                  </a:lnTo>
                  <a:lnTo>
                    <a:pt x="3677158" y="150241"/>
                  </a:lnTo>
                  <a:lnTo>
                    <a:pt x="3677158" y="2383790"/>
                  </a:lnTo>
                  <a:lnTo>
                    <a:pt x="3670808" y="2383790"/>
                  </a:lnTo>
                  <a:lnTo>
                    <a:pt x="3677158" y="2383790"/>
                  </a:lnTo>
                  <a:cubicBezTo>
                    <a:pt x="3677158" y="2466721"/>
                    <a:pt x="3609848" y="2534031"/>
                    <a:pt x="3526663" y="2534031"/>
                  </a:cubicBezTo>
                  <a:lnTo>
                    <a:pt x="3526663" y="2527681"/>
                  </a:lnTo>
                  <a:lnTo>
                    <a:pt x="3526663" y="2534031"/>
                  </a:lnTo>
                  <a:lnTo>
                    <a:pt x="150495" y="2534031"/>
                  </a:lnTo>
                  <a:lnTo>
                    <a:pt x="150495" y="2527681"/>
                  </a:lnTo>
                  <a:lnTo>
                    <a:pt x="150495" y="2534031"/>
                  </a:lnTo>
                  <a:cubicBezTo>
                    <a:pt x="67310" y="2534031"/>
                    <a:pt x="0" y="2466848"/>
                    <a:pt x="0" y="2383790"/>
                  </a:cubicBezTo>
                  <a:lnTo>
                    <a:pt x="0" y="150241"/>
                  </a:lnTo>
                  <a:lnTo>
                    <a:pt x="6350" y="150241"/>
                  </a:lnTo>
                  <a:lnTo>
                    <a:pt x="0" y="150241"/>
                  </a:lnTo>
                  <a:moveTo>
                    <a:pt x="12700" y="150241"/>
                  </a:moveTo>
                  <a:lnTo>
                    <a:pt x="12700" y="2383790"/>
                  </a:lnTo>
                  <a:lnTo>
                    <a:pt x="6350" y="2383790"/>
                  </a:lnTo>
                  <a:lnTo>
                    <a:pt x="12700" y="2383790"/>
                  </a:lnTo>
                  <a:cubicBezTo>
                    <a:pt x="12700" y="2459736"/>
                    <a:pt x="74422" y="2521331"/>
                    <a:pt x="150495" y="2521331"/>
                  </a:cubicBezTo>
                  <a:lnTo>
                    <a:pt x="3526663" y="2521331"/>
                  </a:lnTo>
                  <a:cubicBezTo>
                    <a:pt x="3602736" y="2521331"/>
                    <a:pt x="3664458" y="2459736"/>
                    <a:pt x="3664458" y="2383790"/>
                  </a:cubicBezTo>
                  <a:lnTo>
                    <a:pt x="3664458" y="150241"/>
                  </a:lnTo>
                  <a:cubicBezTo>
                    <a:pt x="3664331" y="74295"/>
                    <a:pt x="3602736" y="12700"/>
                    <a:pt x="3526663" y="12700"/>
                  </a:cubicBezTo>
                  <a:lnTo>
                    <a:pt x="150495" y="12700"/>
                  </a:lnTo>
                  <a:lnTo>
                    <a:pt x="150495" y="6350"/>
                  </a:lnTo>
                  <a:lnTo>
                    <a:pt x="150495" y="12700"/>
                  </a:lnTo>
                  <a:cubicBezTo>
                    <a:pt x="74422" y="12700"/>
                    <a:pt x="12700" y="74295"/>
                    <a:pt x="12700" y="150241"/>
                  </a:cubicBezTo>
                  <a:close/>
                </a:path>
              </a:pathLst>
            </a:custGeom>
            <a:solidFill>
              <a:srgbClr val="BCDBD4"/>
            </a:solidFill>
          </p:spPr>
        </p:sp>
      </p:grpSp>
      <p:grpSp>
        <p:nvGrpSpPr>
          <p:cNvPr id="12" name="Group 12"/>
          <p:cNvGrpSpPr/>
          <p:nvPr/>
        </p:nvGrpSpPr>
        <p:grpSpPr>
          <a:xfrm>
            <a:off x="1165472" y="3515766"/>
            <a:ext cx="166985" cy="513755"/>
            <a:chOff x="0" y="0"/>
            <a:chExt cx="222647" cy="685007"/>
          </a:xfrm>
        </p:grpSpPr>
        <p:sp>
          <p:nvSpPr>
            <p:cNvPr id="13" name="Freeform 13"/>
            <p:cNvSpPr/>
            <p:nvPr/>
          </p:nvSpPr>
          <p:spPr>
            <a:xfrm>
              <a:off x="0" y="0"/>
              <a:ext cx="222647" cy="685007"/>
            </a:xfrm>
            <a:custGeom>
              <a:avLst/>
              <a:gdLst/>
              <a:ahLst/>
              <a:cxnLst/>
              <a:rect l="l" t="t" r="r" b="b"/>
              <a:pathLst>
                <a:path w="222647" h="685007">
                  <a:moveTo>
                    <a:pt x="0" y="0"/>
                  </a:moveTo>
                  <a:lnTo>
                    <a:pt x="222647" y="0"/>
                  </a:lnTo>
                  <a:lnTo>
                    <a:pt x="222647" y="685007"/>
                  </a:lnTo>
                  <a:lnTo>
                    <a:pt x="0" y="685007"/>
                  </a:lnTo>
                  <a:close/>
                </a:path>
              </a:pathLst>
            </a:custGeom>
            <a:solidFill>
              <a:srgbClr val="000000">
                <a:alpha val="0"/>
              </a:srgbClr>
            </a:solidFill>
          </p:spPr>
        </p:sp>
        <p:sp>
          <p:nvSpPr>
            <p:cNvPr id="14" name="TextBox 14"/>
            <p:cNvSpPr txBox="1"/>
            <p:nvPr/>
          </p:nvSpPr>
          <p:spPr>
            <a:xfrm>
              <a:off x="0" y="-114300"/>
              <a:ext cx="222647" cy="799307"/>
            </a:xfrm>
            <a:prstGeom prst="rect">
              <a:avLst/>
            </a:prstGeom>
          </p:spPr>
          <p:txBody>
            <a:bodyPr lIns="0" tIns="0" rIns="0" bIns="0" rtlCol="0" anchor="t"/>
            <a:lstStyle/>
            <a:p>
              <a:pPr algn="ctr">
                <a:lnSpc>
                  <a:spcPts val="4000"/>
                </a:lnSpc>
              </a:pPr>
              <a:r>
                <a:rPr lang="en-US" sz="2499" b="1">
                  <a:solidFill>
                    <a:srgbClr val="333F70"/>
                  </a:solidFill>
                  <a:latin typeface="Arimo Bold"/>
                  <a:ea typeface="Arimo Bold"/>
                  <a:cs typeface="Arimo Bold"/>
                  <a:sym typeface="Arimo Bold"/>
                </a:rPr>
                <a:t>1</a:t>
              </a:r>
            </a:p>
          </p:txBody>
        </p:sp>
      </p:grpSp>
      <p:grpSp>
        <p:nvGrpSpPr>
          <p:cNvPr id="15" name="Group 15"/>
          <p:cNvGrpSpPr/>
          <p:nvPr/>
        </p:nvGrpSpPr>
        <p:grpSpPr>
          <a:xfrm>
            <a:off x="3904209" y="3084016"/>
            <a:ext cx="3211116" cy="401390"/>
            <a:chOff x="0" y="0"/>
            <a:chExt cx="4281488" cy="535187"/>
          </a:xfrm>
        </p:grpSpPr>
        <p:sp>
          <p:nvSpPr>
            <p:cNvPr id="16" name="Freeform 16"/>
            <p:cNvSpPr/>
            <p:nvPr/>
          </p:nvSpPr>
          <p:spPr>
            <a:xfrm>
              <a:off x="0" y="0"/>
              <a:ext cx="4281488" cy="535187"/>
            </a:xfrm>
            <a:custGeom>
              <a:avLst/>
              <a:gdLst/>
              <a:ahLst/>
              <a:cxnLst/>
              <a:rect l="l" t="t" r="r" b="b"/>
              <a:pathLst>
                <a:path w="4281488" h="535187">
                  <a:moveTo>
                    <a:pt x="0" y="0"/>
                  </a:moveTo>
                  <a:lnTo>
                    <a:pt x="4281488" y="0"/>
                  </a:lnTo>
                  <a:lnTo>
                    <a:pt x="4281488" y="535187"/>
                  </a:lnTo>
                  <a:lnTo>
                    <a:pt x="0" y="535187"/>
                  </a:lnTo>
                  <a:close/>
                </a:path>
              </a:pathLst>
            </a:custGeom>
            <a:solidFill>
              <a:srgbClr val="000000">
                <a:alpha val="0"/>
              </a:srgbClr>
            </a:solidFill>
          </p:spPr>
        </p:sp>
        <p:sp>
          <p:nvSpPr>
            <p:cNvPr id="17" name="TextBox 17"/>
            <p:cNvSpPr txBox="1"/>
            <p:nvPr/>
          </p:nvSpPr>
          <p:spPr>
            <a:xfrm>
              <a:off x="0" y="-28575"/>
              <a:ext cx="4281488" cy="563762"/>
            </a:xfrm>
            <a:prstGeom prst="rect">
              <a:avLst/>
            </a:prstGeom>
          </p:spPr>
          <p:txBody>
            <a:bodyPr lIns="0" tIns="0" rIns="0" bIns="0" rtlCol="0" anchor="t"/>
            <a:lstStyle/>
            <a:p>
              <a:pPr algn="l">
                <a:lnSpc>
                  <a:spcPts val="3124"/>
                </a:lnSpc>
              </a:pPr>
              <a:r>
                <a:rPr lang="en-US" sz="2499" b="1">
                  <a:solidFill>
                    <a:srgbClr val="333F70"/>
                  </a:solidFill>
                  <a:latin typeface="Arimo Bold"/>
                  <a:ea typeface="Arimo Bold"/>
                  <a:cs typeface="Arimo Bold"/>
                  <a:sym typeface="Arimo Bold"/>
                </a:rPr>
                <a:t>Derin Nefes Alın</a:t>
              </a:r>
            </a:p>
          </p:txBody>
        </p:sp>
      </p:grpSp>
      <p:grpSp>
        <p:nvGrpSpPr>
          <p:cNvPr id="18" name="Group 18"/>
          <p:cNvGrpSpPr/>
          <p:nvPr/>
        </p:nvGrpSpPr>
        <p:grpSpPr>
          <a:xfrm>
            <a:off x="3904209" y="3639443"/>
            <a:ext cx="13227844" cy="821829"/>
            <a:chOff x="0" y="0"/>
            <a:chExt cx="17637125" cy="1095772"/>
          </a:xfrm>
        </p:grpSpPr>
        <p:sp>
          <p:nvSpPr>
            <p:cNvPr id="19" name="Freeform 19"/>
            <p:cNvSpPr/>
            <p:nvPr/>
          </p:nvSpPr>
          <p:spPr>
            <a:xfrm>
              <a:off x="0" y="0"/>
              <a:ext cx="17637125" cy="1095772"/>
            </a:xfrm>
            <a:custGeom>
              <a:avLst/>
              <a:gdLst/>
              <a:ahLst/>
              <a:cxnLst/>
              <a:rect l="l" t="t" r="r" b="b"/>
              <a:pathLst>
                <a:path w="17637125" h="1095772">
                  <a:moveTo>
                    <a:pt x="0" y="0"/>
                  </a:moveTo>
                  <a:lnTo>
                    <a:pt x="17637125" y="0"/>
                  </a:lnTo>
                  <a:lnTo>
                    <a:pt x="17637125" y="1095772"/>
                  </a:lnTo>
                  <a:lnTo>
                    <a:pt x="0" y="1095772"/>
                  </a:lnTo>
                  <a:close/>
                </a:path>
              </a:pathLst>
            </a:custGeom>
            <a:solidFill>
              <a:srgbClr val="000000">
                <a:alpha val="0"/>
              </a:srgbClr>
            </a:solidFill>
          </p:spPr>
        </p:sp>
        <p:sp>
          <p:nvSpPr>
            <p:cNvPr id="20" name="TextBox 20"/>
            <p:cNvSpPr txBox="1"/>
            <p:nvPr/>
          </p:nvSpPr>
          <p:spPr>
            <a:xfrm>
              <a:off x="0" y="-76200"/>
              <a:ext cx="17637125" cy="1171972"/>
            </a:xfrm>
            <a:prstGeom prst="rect">
              <a:avLst/>
            </a:prstGeom>
          </p:spPr>
          <p:txBody>
            <a:bodyPr lIns="0" tIns="0" rIns="0" bIns="0" rtlCol="0" anchor="t"/>
            <a:lstStyle/>
            <a:p>
              <a:pPr algn="l">
                <a:lnSpc>
                  <a:spcPts val="3187"/>
                </a:lnSpc>
              </a:pPr>
              <a:r>
                <a:rPr lang="en-US" sz="2000">
                  <a:solidFill>
                    <a:srgbClr val="333F70"/>
                  </a:solidFill>
                  <a:latin typeface="Open Sans"/>
                  <a:ea typeface="Open Sans"/>
                  <a:cs typeface="Open Sans"/>
                  <a:sym typeface="Open Sans"/>
                </a:rPr>
                <a:t>Panik yapmak doğal bir tepkidir, ancak yangın veya acil durumlar sırasında sakin kalmak önemlidir. Derin nefes alarak ve düşünerek hareket etmeniz durumunuzu kontrol etmenize yardımcı olabilir.</a:t>
              </a:r>
            </a:p>
          </p:txBody>
        </p:sp>
      </p:grpSp>
      <p:grpSp>
        <p:nvGrpSpPr>
          <p:cNvPr id="21" name="Group 21"/>
          <p:cNvGrpSpPr/>
          <p:nvPr/>
        </p:nvGrpSpPr>
        <p:grpSpPr>
          <a:xfrm>
            <a:off x="3775770" y="4706242"/>
            <a:ext cx="13484721" cy="14288"/>
            <a:chOff x="0" y="0"/>
            <a:chExt cx="17979628" cy="19050"/>
          </a:xfrm>
        </p:grpSpPr>
        <p:sp>
          <p:nvSpPr>
            <p:cNvPr id="22" name="Freeform 22"/>
            <p:cNvSpPr/>
            <p:nvPr/>
          </p:nvSpPr>
          <p:spPr>
            <a:xfrm>
              <a:off x="0" y="0"/>
              <a:ext cx="17979644" cy="19050"/>
            </a:xfrm>
            <a:custGeom>
              <a:avLst/>
              <a:gdLst/>
              <a:ahLst/>
              <a:cxnLst/>
              <a:rect l="l" t="t" r="r" b="b"/>
              <a:pathLst>
                <a:path w="17979644" h="19050">
                  <a:moveTo>
                    <a:pt x="0" y="9525"/>
                  </a:moveTo>
                  <a:cubicBezTo>
                    <a:pt x="0" y="4318"/>
                    <a:pt x="4318" y="0"/>
                    <a:pt x="9525" y="0"/>
                  </a:cubicBezTo>
                  <a:lnTo>
                    <a:pt x="17970119" y="0"/>
                  </a:lnTo>
                  <a:cubicBezTo>
                    <a:pt x="17975326" y="0"/>
                    <a:pt x="17979644" y="4318"/>
                    <a:pt x="17979644" y="9525"/>
                  </a:cubicBezTo>
                  <a:cubicBezTo>
                    <a:pt x="17979644" y="14732"/>
                    <a:pt x="17975326" y="19050"/>
                    <a:pt x="17970119" y="19050"/>
                  </a:cubicBezTo>
                  <a:lnTo>
                    <a:pt x="9525" y="19050"/>
                  </a:lnTo>
                  <a:cubicBezTo>
                    <a:pt x="4318" y="19050"/>
                    <a:pt x="0" y="14732"/>
                    <a:pt x="0" y="9525"/>
                  </a:cubicBezTo>
                  <a:close/>
                </a:path>
              </a:pathLst>
            </a:custGeom>
            <a:solidFill>
              <a:srgbClr val="BCDBD4"/>
            </a:solidFill>
          </p:spPr>
        </p:sp>
      </p:grpSp>
      <p:grpSp>
        <p:nvGrpSpPr>
          <p:cNvPr id="23" name="Group 23"/>
          <p:cNvGrpSpPr/>
          <p:nvPr/>
        </p:nvGrpSpPr>
        <p:grpSpPr>
          <a:xfrm>
            <a:off x="894309" y="4841825"/>
            <a:ext cx="5506045" cy="1900535"/>
            <a:chOff x="0" y="0"/>
            <a:chExt cx="7341393" cy="2534047"/>
          </a:xfrm>
        </p:grpSpPr>
        <p:sp>
          <p:nvSpPr>
            <p:cNvPr id="24" name="Freeform 24"/>
            <p:cNvSpPr/>
            <p:nvPr/>
          </p:nvSpPr>
          <p:spPr>
            <a:xfrm>
              <a:off x="6350" y="6350"/>
              <a:ext cx="7328789" cy="2521331"/>
            </a:xfrm>
            <a:custGeom>
              <a:avLst/>
              <a:gdLst/>
              <a:ahLst/>
              <a:cxnLst/>
              <a:rect l="l" t="t" r="r" b="b"/>
              <a:pathLst>
                <a:path w="7328789" h="2521331">
                  <a:moveTo>
                    <a:pt x="0" y="143891"/>
                  </a:moveTo>
                  <a:cubicBezTo>
                    <a:pt x="0" y="64389"/>
                    <a:pt x="64643" y="0"/>
                    <a:pt x="144399" y="0"/>
                  </a:cubicBezTo>
                  <a:lnTo>
                    <a:pt x="7184390" y="0"/>
                  </a:lnTo>
                  <a:cubicBezTo>
                    <a:pt x="7264147" y="0"/>
                    <a:pt x="7328789" y="64389"/>
                    <a:pt x="7328789" y="143891"/>
                  </a:cubicBezTo>
                  <a:lnTo>
                    <a:pt x="7328789" y="2377440"/>
                  </a:lnTo>
                  <a:cubicBezTo>
                    <a:pt x="7328789" y="2456942"/>
                    <a:pt x="7264147" y="2521331"/>
                    <a:pt x="7184390" y="2521331"/>
                  </a:cubicBezTo>
                  <a:lnTo>
                    <a:pt x="144399" y="2521331"/>
                  </a:lnTo>
                  <a:cubicBezTo>
                    <a:pt x="64643" y="2521331"/>
                    <a:pt x="0" y="2456942"/>
                    <a:pt x="0" y="2377440"/>
                  </a:cubicBezTo>
                  <a:close/>
                </a:path>
              </a:pathLst>
            </a:custGeom>
            <a:solidFill>
              <a:srgbClr val="D6F5EE"/>
            </a:solidFill>
          </p:spPr>
        </p:sp>
        <p:sp>
          <p:nvSpPr>
            <p:cNvPr id="25" name="Freeform 25"/>
            <p:cNvSpPr/>
            <p:nvPr/>
          </p:nvSpPr>
          <p:spPr>
            <a:xfrm>
              <a:off x="0" y="0"/>
              <a:ext cx="7341489" cy="2534031"/>
            </a:xfrm>
            <a:custGeom>
              <a:avLst/>
              <a:gdLst/>
              <a:ahLst/>
              <a:cxnLst/>
              <a:rect l="l" t="t" r="r" b="b"/>
              <a:pathLst>
                <a:path w="7341489" h="2534031">
                  <a:moveTo>
                    <a:pt x="0" y="150241"/>
                  </a:moveTo>
                  <a:cubicBezTo>
                    <a:pt x="0" y="67183"/>
                    <a:pt x="67437" y="0"/>
                    <a:pt x="150749" y="0"/>
                  </a:cubicBezTo>
                  <a:lnTo>
                    <a:pt x="7190740" y="0"/>
                  </a:lnTo>
                  <a:lnTo>
                    <a:pt x="7190740" y="6350"/>
                  </a:lnTo>
                  <a:lnTo>
                    <a:pt x="7190740" y="0"/>
                  </a:lnTo>
                  <a:cubicBezTo>
                    <a:pt x="7273925" y="0"/>
                    <a:pt x="7341489" y="67183"/>
                    <a:pt x="7341489" y="150241"/>
                  </a:cubicBezTo>
                  <a:lnTo>
                    <a:pt x="7335139" y="150241"/>
                  </a:lnTo>
                  <a:lnTo>
                    <a:pt x="7341489" y="150241"/>
                  </a:lnTo>
                  <a:lnTo>
                    <a:pt x="7341489" y="2383790"/>
                  </a:lnTo>
                  <a:lnTo>
                    <a:pt x="7335139" y="2383790"/>
                  </a:lnTo>
                  <a:lnTo>
                    <a:pt x="7341489" y="2383790"/>
                  </a:lnTo>
                  <a:cubicBezTo>
                    <a:pt x="7341489" y="2466721"/>
                    <a:pt x="7274052" y="2534031"/>
                    <a:pt x="7190740" y="2534031"/>
                  </a:cubicBezTo>
                  <a:lnTo>
                    <a:pt x="7190740" y="2527681"/>
                  </a:lnTo>
                  <a:lnTo>
                    <a:pt x="7190740" y="2534031"/>
                  </a:lnTo>
                  <a:lnTo>
                    <a:pt x="150749" y="2534031"/>
                  </a:lnTo>
                  <a:lnTo>
                    <a:pt x="150749" y="2527681"/>
                  </a:lnTo>
                  <a:lnTo>
                    <a:pt x="150749" y="2534031"/>
                  </a:lnTo>
                  <a:cubicBezTo>
                    <a:pt x="67437" y="2534031"/>
                    <a:pt x="0" y="2466848"/>
                    <a:pt x="0" y="2383790"/>
                  </a:cubicBezTo>
                  <a:lnTo>
                    <a:pt x="0" y="150241"/>
                  </a:lnTo>
                  <a:lnTo>
                    <a:pt x="6350" y="150241"/>
                  </a:lnTo>
                  <a:lnTo>
                    <a:pt x="0" y="150241"/>
                  </a:lnTo>
                  <a:moveTo>
                    <a:pt x="12700" y="150241"/>
                  </a:moveTo>
                  <a:lnTo>
                    <a:pt x="12700" y="2383790"/>
                  </a:lnTo>
                  <a:lnTo>
                    <a:pt x="6350" y="2383790"/>
                  </a:lnTo>
                  <a:lnTo>
                    <a:pt x="12700" y="2383790"/>
                  </a:lnTo>
                  <a:cubicBezTo>
                    <a:pt x="12700" y="2459736"/>
                    <a:pt x="74422" y="2521331"/>
                    <a:pt x="150749" y="2521331"/>
                  </a:cubicBezTo>
                  <a:lnTo>
                    <a:pt x="7190740" y="2521331"/>
                  </a:lnTo>
                  <a:cubicBezTo>
                    <a:pt x="7266940" y="2521331"/>
                    <a:pt x="7328789" y="2459736"/>
                    <a:pt x="7328789" y="2383790"/>
                  </a:cubicBezTo>
                  <a:lnTo>
                    <a:pt x="7328789" y="150241"/>
                  </a:lnTo>
                  <a:cubicBezTo>
                    <a:pt x="7328662" y="74295"/>
                    <a:pt x="7266940" y="12700"/>
                    <a:pt x="7190740" y="12700"/>
                  </a:cubicBezTo>
                  <a:lnTo>
                    <a:pt x="150749" y="12700"/>
                  </a:lnTo>
                  <a:lnTo>
                    <a:pt x="150749" y="6350"/>
                  </a:lnTo>
                  <a:lnTo>
                    <a:pt x="150749" y="12700"/>
                  </a:lnTo>
                  <a:cubicBezTo>
                    <a:pt x="74422" y="12700"/>
                    <a:pt x="12700" y="74295"/>
                    <a:pt x="12700" y="150241"/>
                  </a:cubicBezTo>
                  <a:close/>
                </a:path>
              </a:pathLst>
            </a:custGeom>
            <a:solidFill>
              <a:srgbClr val="BCDBD4"/>
            </a:solidFill>
          </p:spPr>
        </p:sp>
      </p:grpSp>
      <p:grpSp>
        <p:nvGrpSpPr>
          <p:cNvPr id="26" name="Group 26"/>
          <p:cNvGrpSpPr/>
          <p:nvPr/>
        </p:nvGrpSpPr>
        <p:grpSpPr>
          <a:xfrm>
            <a:off x="1165472" y="5535216"/>
            <a:ext cx="268189" cy="513755"/>
            <a:chOff x="0" y="0"/>
            <a:chExt cx="357585" cy="685007"/>
          </a:xfrm>
        </p:grpSpPr>
        <p:sp>
          <p:nvSpPr>
            <p:cNvPr id="27" name="Freeform 27"/>
            <p:cNvSpPr/>
            <p:nvPr/>
          </p:nvSpPr>
          <p:spPr>
            <a:xfrm>
              <a:off x="0" y="0"/>
              <a:ext cx="357585" cy="685007"/>
            </a:xfrm>
            <a:custGeom>
              <a:avLst/>
              <a:gdLst/>
              <a:ahLst/>
              <a:cxnLst/>
              <a:rect l="l" t="t" r="r" b="b"/>
              <a:pathLst>
                <a:path w="357585" h="685007">
                  <a:moveTo>
                    <a:pt x="0" y="0"/>
                  </a:moveTo>
                  <a:lnTo>
                    <a:pt x="357585" y="0"/>
                  </a:lnTo>
                  <a:lnTo>
                    <a:pt x="357585" y="685007"/>
                  </a:lnTo>
                  <a:lnTo>
                    <a:pt x="0" y="685007"/>
                  </a:lnTo>
                  <a:close/>
                </a:path>
              </a:pathLst>
            </a:custGeom>
            <a:solidFill>
              <a:srgbClr val="000000">
                <a:alpha val="0"/>
              </a:srgbClr>
            </a:solidFill>
          </p:spPr>
        </p:sp>
        <p:sp>
          <p:nvSpPr>
            <p:cNvPr id="28" name="TextBox 28"/>
            <p:cNvSpPr txBox="1"/>
            <p:nvPr/>
          </p:nvSpPr>
          <p:spPr>
            <a:xfrm>
              <a:off x="0" y="-114300"/>
              <a:ext cx="357585" cy="799307"/>
            </a:xfrm>
            <a:prstGeom prst="rect">
              <a:avLst/>
            </a:prstGeom>
          </p:spPr>
          <p:txBody>
            <a:bodyPr lIns="0" tIns="0" rIns="0" bIns="0" rtlCol="0" anchor="t"/>
            <a:lstStyle/>
            <a:p>
              <a:pPr algn="ctr">
                <a:lnSpc>
                  <a:spcPts val="4000"/>
                </a:lnSpc>
              </a:pPr>
              <a:r>
                <a:rPr lang="en-US" sz="2499" b="1">
                  <a:solidFill>
                    <a:srgbClr val="333F70"/>
                  </a:solidFill>
                  <a:latin typeface="Arimo Bold"/>
                  <a:ea typeface="Arimo Bold"/>
                  <a:cs typeface="Arimo Bold"/>
                  <a:sym typeface="Arimo Bold"/>
                </a:rPr>
                <a:t>2</a:t>
              </a:r>
            </a:p>
          </p:txBody>
        </p:sp>
      </p:grpSp>
      <p:grpSp>
        <p:nvGrpSpPr>
          <p:cNvPr id="29" name="Group 29"/>
          <p:cNvGrpSpPr/>
          <p:nvPr/>
        </p:nvGrpSpPr>
        <p:grpSpPr>
          <a:xfrm>
            <a:off x="6652469" y="5103465"/>
            <a:ext cx="3457724" cy="401390"/>
            <a:chOff x="0" y="0"/>
            <a:chExt cx="4610298" cy="535187"/>
          </a:xfrm>
        </p:grpSpPr>
        <p:sp>
          <p:nvSpPr>
            <p:cNvPr id="30" name="Freeform 30"/>
            <p:cNvSpPr/>
            <p:nvPr/>
          </p:nvSpPr>
          <p:spPr>
            <a:xfrm>
              <a:off x="0" y="0"/>
              <a:ext cx="4610298" cy="535187"/>
            </a:xfrm>
            <a:custGeom>
              <a:avLst/>
              <a:gdLst/>
              <a:ahLst/>
              <a:cxnLst/>
              <a:rect l="l" t="t" r="r" b="b"/>
              <a:pathLst>
                <a:path w="4610298" h="535187">
                  <a:moveTo>
                    <a:pt x="0" y="0"/>
                  </a:moveTo>
                  <a:lnTo>
                    <a:pt x="4610298" y="0"/>
                  </a:lnTo>
                  <a:lnTo>
                    <a:pt x="4610298" y="535187"/>
                  </a:lnTo>
                  <a:lnTo>
                    <a:pt x="0" y="535187"/>
                  </a:lnTo>
                  <a:close/>
                </a:path>
              </a:pathLst>
            </a:custGeom>
            <a:solidFill>
              <a:srgbClr val="000000">
                <a:alpha val="0"/>
              </a:srgbClr>
            </a:solidFill>
          </p:spPr>
        </p:sp>
        <p:sp>
          <p:nvSpPr>
            <p:cNvPr id="31" name="TextBox 31"/>
            <p:cNvSpPr txBox="1"/>
            <p:nvPr/>
          </p:nvSpPr>
          <p:spPr>
            <a:xfrm>
              <a:off x="0" y="-28575"/>
              <a:ext cx="4610298" cy="563762"/>
            </a:xfrm>
            <a:prstGeom prst="rect">
              <a:avLst/>
            </a:prstGeom>
          </p:spPr>
          <p:txBody>
            <a:bodyPr lIns="0" tIns="0" rIns="0" bIns="0" rtlCol="0" anchor="t"/>
            <a:lstStyle/>
            <a:p>
              <a:pPr algn="l">
                <a:lnSpc>
                  <a:spcPts val="3124"/>
                </a:lnSpc>
              </a:pPr>
              <a:r>
                <a:rPr lang="en-US" sz="2499" b="1">
                  <a:solidFill>
                    <a:srgbClr val="333F70"/>
                  </a:solidFill>
                  <a:latin typeface="Arimo Bold"/>
                  <a:ea typeface="Arimo Bold"/>
                  <a:cs typeface="Arimo Bold"/>
                  <a:sym typeface="Arimo Bold"/>
                </a:rPr>
                <a:t>Talimatlara Uyun</a:t>
              </a:r>
            </a:p>
          </p:txBody>
        </p:sp>
      </p:grpSp>
      <p:grpSp>
        <p:nvGrpSpPr>
          <p:cNvPr id="32" name="Group 32"/>
          <p:cNvGrpSpPr/>
          <p:nvPr/>
        </p:nvGrpSpPr>
        <p:grpSpPr>
          <a:xfrm>
            <a:off x="6652469" y="5658891"/>
            <a:ext cx="10479584" cy="821829"/>
            <a:chOff x="0" y="0"/>
            <a:chExt cx="13972778" cy="1095772"/>
          </a:xfrm>
        </p:grpSpPr>
        <p:sp>
          <p:nvSpPr>
            <p:cNvPr id="33" name="Freeform 33"/>
            <p:cNvSpPr/>
            <p:nvPr/>
          </p:nvSpPr>
          <p:spPr>
            <a:xfrm>
              <a:off x="0" y="0"/>
              <a:ext cx="13972778" cy="1095772"/>
            </a:xfrm>
            <a:custGeom>
              <a:avLst/>
              <a:gdLst/>
              <a:ahLst/>
              <a:cxnLst/>
              <a:rect l="l" t="t" r="r" b="b"/>
              <a:pathLst>
                <a:path w="13972778" h="1095772">
                  <a:moveTo>
                    <a:pt x="0" y="0"/>
                  </a:moveTo>
                  <a:lnTo>
                    <a:pt x="13972778" y="0"/>
                  </a:lnTo>
                  <a:lnTo>
                    <a:pt x="13972778" y="1095772"/>
                  </a:lnTo>
                  <a:lnTo>
                    <a:pt x="0" y="1095772"/>
                  </a:lnTo>
                  <a:close/>
                </a:path>
              </a:pathLst>
            </a:custGeom>
            <a:solidFill>
              <a:srgbClr val="000000">
                <a:alpha val="0"/>
              </a:srgbClr>
            </a:solidFill>
          </p:spPr>
        </p:sp>
        <p:sp>
          <p:nvSpPr>
            <p:cNvPr id="34" name="TextBox 34"/>
            <p:cNvSpPr txBox="1"/>
            <p:nvPr/>
          </p:nvSpPr>
          <p:spPr>
            <a:xfrm>
              <a:off x="0" y="-76200"/>
              <a:ext cx="13972778" cy="1171972"/>
            </a:xfrm>
            <a:prstGeom prst="rect">
              <a:avLst/>
            </a:prstGeom>
          </p:spPr>
          <p:txBody>
            <a:bodyPr lIns="0" tIns="0" rIns="0" bIns="0" rtlCol="0" anchor="t"/>
            <a:lstStyle/>
            <a:p>
              <a:pPr algn="l">
                <a:lnSpc>
                  <a:spcPts val="3187"/>
                </a:lnSpc>
              </a:pPr>
              <a:r>
                <a:rPr lang="en-US" sz="2000">
                  <a:solidFill>
                    <a:srgbClr val="333F70"/>
                  </a:solidFill>
                  <a:latin typeface="Open Sans"/>
                  <a:ea typeface="Open Sans"/>
                  <a:cs typeface="Open Sans"/>
                  <a:sym typeface="Open Sans"/>
                </a:rPr>
                <a:t>Öğretmenlerin veya okul personelin talimatlarına dikkatlice uyun. Onlar, yangın veya acil durumda size yardımcı olmak için eğitimlidir ve en güvenli yolu bilirler.</a:t>
              </a:r>
            </a:p>
          </p:txBody>
        </p:sp>
      </p:grpSp>
      <p:grpSp>
        <p:nvGrpSpPr>
          <p:cNvPr id="35" name="Group 35"/>
          <p:cNvGrpSpPr/>
          <p:nvPr/>
        </p:nvGrpSpPr>
        <p:grpSpPr>
          <a:xfrm>
            <a:off x="6524030" y="6725691"/>
            <a:ext cx="10736461" cy="14288"/>
            <a:chOff x="0" y="0"/>
            <a:chExt cx="14315282" cy="19050"/>
          </a:xfrm>
        </p:grpSpPr>
        <p:sp>
          <p:nvSpPr>
            <p:cNvPr id="36" name="Freeform 36"/>
            <p:cNvSpPr/>
            <p:nvPr/>
          </p:nvSpPr>
          <p:spPr>
            <a:xfrm>
              <a:off x="0" y="0"/>
              <a:ext cx="14315312" cy="19050"/>
            </a:xfrm>
            <a:custGeom>
              <a:avLst/>
              <a:gdLst/>
              <a:ahLst/>
              <a:cxnLst/>
              <a:rect l="l" t="t" r="r" b="b"/>
              <a:pathLst>
                <a:path w="14315312" h="19050">
                  <a:moveTo>
                    <a:pt x="0" y="9525"/>
                  </a:moveTo>
                  <a:cubicBezTo>
                    <a:pt x="0" y="4318"/>
                    <a:pt x="4318" y="0"/>
                    <a:pt x="9525" y="0"/>
                  </a:cubicBezTo>
                  <a:lnTo>
                    <a:pt x="14305787" y="0"/>
                  </a:lnTo>
                  <a:cubicBezTo>
                    <a:pt x="14310995" y="0"/>
                    <a:pt x="14315312" y="4318"/>
                    <a:pt x="14315312" y="9525"/>
                  </a:cubicBezTo>
                  <a:cubicBezTo>
                    <a:pt x="14315312" y="14732"/>
                    <a:pt x="14310995" y="19050"/>
                    <a:pt x="14305787" y="19050"/>
                  </a:cubicBezTo>
                  <a:lnTo>
                    <a:pt x="9525" y="19050"/>
                  </a:lnTo>
                  <a:cubicBezTo>
                    <a:pt x="4318" y="19050"/>
                    <a:pt x="0" y="14732"/>
                    <a:pt x="0" y="9525"/>
                  </a:cubicBezTo>
                  <a:close/>
                </a:path>
              </a:pathLst>
            </a:custGeom>
            <a:solidFill>
              <a:srgbClr val="BCDBD4"/>
            </a:solidFill>
          </p:spPr>
        </p:sp>
      </p:grpSp>
      <p:grpSp>
        <p:nvGrpSpPr>
          <p:cNvPr id="37" name="Group 37"/>
          <p:cNvGrpSpPr/>
          <p:nvPr/>
        </p:nvGrpSpPr>
        <p:grpSpPr>
          <a:xfrm>
            <a:off x="894309" y="6861274"/>
            <a:ext cx="8254454" cy="2722364"/>
            <a:chOff x="0" y="0"/>
            <a:chExt cx="11005938" cy="3629818"/>
          </a:xfrm>
        </p:grpSpPr>
        <p:sp>
          <p:nvSpPr>
            <p:cNvPr id="38" name="Freeform 38"/>
            <p:cNvSpPr/>
            <p:nvPr/>
          </p:nvSpPr>
          <p:spPr>
            <a:xfrm>
              <a:off x="6350" y="6350"/>
              <a:ext cx="10993120" cy="3617214"/>
            </a:xfrm>
            <a:custGeom>
              <a:avLst/>
              <a:gdLst/>
              <a:ahLst/>
              <a:cxnLst/>
              <a:rect l="l" t="t" r="r" b="b"/>
              <a:pathLst>
                <a:path w="10993120" h="3617214">
                  <a:moveTo>
                    <a:pt x="0" y="143891"/>
                  </a:moveTo>
                  <a:cubicBezTo>
                    <a:pt x="0" y="64389"/>
                    <a:pt x="64516" y="0"/>
                    <a:pt x="144145" y="0"/>
                  </a:cubicBezTo>
                  <a:lnTo>
                    <a:pt x="10848975" y="0"/>
                  </a:lnTo>
                  <a:cubicBezTo>
                    <a:pt x="10928604" y="0"/>
                    <a:pt x="10993120" y="64389"/>
                    <a:pt x="10993120" y="143891"/>
                  </a:cubicBezTo>
                  <a:lnTo>
                    <a:pt x="10993120" y="3473323"/>
                  </a:lnTo>
                  <a:cubicBezTo>
                    <a:pt x="10993120" y="3552825"/>
                    <a:pt x="10928604" y="3617214"/>
                    <a:pt x="10848975" y="3617214"/>
                  </a:cubicBezTo>
                  <a:lnTo>
                    <a:pt x="144145" y="3617214"/>
                  </a:lnTo>
                  <a:cubicBezTo>
                    <a:pt x="64516" y="3617087"/>
                    <a:pt x="0" y="3552698"/>
                    <a:pt x="0" y="3473323"/>
                  </a:cubicBezTo>
                  <a:close/>
                </a:path>
              </a:pathLst>
            </a:custGeom>
            <a:solidFill>
              <a:srgbClr val="D6F5EE"/>
            </a:solidFill>
          </p:spPr>
        </p:sp>
        <p:sp>
          <p:nvSpPr>
            <p:cNvPr id="39" name="Freeform 39"/>
            <p:cNvSpPr/>
            <p:nvPr/>
          </p:nvSpPr>
          <p:spPr>
            <a:xfrm>
              <a:off x="0" y="0"/>
              <a:ext cx="11005820" cy="3629914"/>
            </a:xfrm>
            <a:custGeom>
              <a:avLst/>
              <a:gdLst/>
              <a:ahLst/>
              <a:cxnLst/>
              <a:rect l="l" t="t" r="r" b="b"/>
              <a:pathLst>
                <a:path w="11005820" h="3629914">
                  <a:moveTo>
                    <a:pt x="0" y="150241"/>
                  </a:moveTo>
                  <a:cubicBezTo>
                    <a:pt x="0" y="67183"/>
                    <a:pt x="67437" y="0"/>
                    <a:pt x="150495" y="0"/>
                  </a:cubicBezTo>
                  <a:lnTo>
                    <a:pt x="10855325" y="0"/>
                  </a:lnTo>
                  <a:lnTo>
                    <a:pt x="10855325" y="6350"/>
                  </a:lnTo>
                  <a:lnTo>
                    <a:pt x="10855325" y="0"/>
                  </a:lnTo>
                  <a:cubicBezTo>
                    <a:pt x="10938511" y="0"/>
                    <a:pt x="11005820" y="67183"/>
                    <a:pt x="11005820" y="150241"/>
                  </a:cubicBezTo>
                  <a:lnTo>
                    <a:pt x="10999470" y="150241"/>
                  </a:lnTo>
                  <a:lnTo>
                    <a:pt x="11005820" y="150241"/>
                  </a:lnTo>
                  <a:lnTo>
                    <a:pt x="11005820" y="3479673"/>
                  </a:lnTo>
                  <a:lnTo>
                    <a:pt x="10999470" y="3479673"/>
                  </a:lnTo>
                  <a:lnTo>
                    <a:pt x="11005820" y="3479673"/>
                  </a:lnTo>
                  <a:cubicBezTo>
                    <a:pt x="11005820" y="3562604"/>
                    <a:pt x="10938383" y="3629914"/>
                    <a:pt x="10855325" y="3629914"/>
                  </a:cubicBezTo>
                  <a:lnTo>
                    <a:pt x="10855325" y="3623564"/>
                  </a:lnTo>
                  <a:lnTo>
                    <a:pt x="10855325" y="3629914"/>
                  </a:lnTo>
                  <a:lnTo>
                    <a:pt x="150495" y="3629914"/>
                  </a:lnTo>
                  <a:lnTo>
                    <a:pt x="150495" y="3623564"/>
                  </a:lnTo>
                  <a:lnTo>
                    <a:pt x="150495" y="3629914"/>
                  </a:lnTo>
                  <a:cubicBezTo>
                    <a:pt x="67437" y="3629787"/>
                    <a:pt x="0" y="3562604"/>
                    <a:pt x="0" y="3479673"/>
                  </a:cubicBezTo>
                  <a:lnTo>
                    <a:pt x="0" y="150241"/>
                  </a:lnTo>
                  <a:lnTo>
                    <a:pt x="6350" y="150241"/>
                  </a:lnTo>
                  <a:lnTo>
                    <a:pt x="0" y="150241"/>
                  </a:lnTo>
                  <a:moveTo>
                    <a:pt x="12700" y="150241"/>
                  </a:moveTo>
                  <a:lnTo>
                    <a:pt x="12700" y="3479673"/>
                  </a:lnTo>
                  <a:lnTo>
                    <a:pt x="6350" y="3479673"/>
                  </a:lnTo>
                  <a:lnTo>
                    <a:pt x="12700" y="3479673"/>
                  </a:lnTo>
                  <a:cubicBezTo>
                    <a:pt x="12700" y="3555619"/>
                    <a:pt x="74422" y="3617214"/>
                    <a:pt x="150495" y="3617214"/>
                  </a:cubicBezTo>
                  <a:lnTo>
                    <a:pt x="10855325" y="3617214"/>
                  </a:lnTo>
                  <a:cubicBezTo>
                    <a:pt x="10931525" y="3617214"/>
                    <a:pt x="10993120" y="3555619"/>
                    <a:pt x="10993120" y="3479673"/>
                  </a:cubicBezTo>
                  <a:lnTo>
                    <a:pt x="10993120" y="150241"/>
                  </a:lnTo>
                  <a:cubicBezTo>
                    <a:pt x="10993247" y="74295"/>
                    <a:pt x="10931525" y="12700"/>
                    <a:pt x="10855452" y="12700"/>
                  </a:cubicBezTo>
                  <a:lnTo>
                    <a:pt x="150495" y="12700"/>
                  </a:lnTo>
                  <a:lnTo>
                    <a:pt x="150495" y="6350"/>
                  </a:lnTo>
                  <a:lnTo>
                    <a:pt x="150495" y="12700"/>
                  </a:lnTo>
                  <a:cubicBezTo>
                    <a:pt x="74422" y="12700"/>
                    <a:pt x="12700" y="74295"/>
                    <a:pt x="12700" y="150241"/>
                  </a:cubicBezTo>
                  <a:close/>
                </a:path>
              </a:pathLst>
            </a:custGeom>
            <a:solidFill>
              <a:srgbClr val="BCDBD4"/>
            </a:solidFill>
          </p:spPr>
        </p:sp>
      </p:grpSp>
      <p:grpSp>
        <p:nvGrpSpPr>
          <p:cNvPr id="40" name="Group 40"/>
          <p:cNvGrpSpPr/>
          <p:nvPr/>
        </p:nvGrpSpPr>
        <p:grpSpPr>
          <a:xfrm>
            <a:off x="1165472" y="7965579"/>
            <a:ext cx="269379" cy="513755"/>
            <a:chOff x="0" y="0"/>
            <a:chExt cx="359172" cy="685007"/>
          </a:xfrm>
        </p:grpSpPr>
        <p:sp>
          <p:nvSpPr>
            <p:cNvPr id="41" name="Freeform 41"/>
            <p:cNvSpPr/>
            <p:nvPr/>
          </p:nvSpPr>
          <p:spPr>
            <a:xfrm>
              <a:off x="0" y="0"/>
              <a:ext cx="359172" cy="685007"/>
            </a:xfrm>
            <a:custGeom>
              <a:avLst/>
              <a:gdLst/>
              <a:ahLst/>
              <a:cxnLst/>
              <a:rect l="l" t="t" r="r" b="b"/>
              <a:pathLst>
                <a:path w="359172" h="685007">
                  <a:moveTo>
                    <a:pt x="0" y="0"/>
                  </a:moveTo>
                  <a:lnTo>
                    <a:pt x="359172" y="0"/>
                  </a:lnTo>
                  <a:lnTo>
                    <a:pt x="359172" y="685007"/>
                  </a:lnTo>
                  <a:lnTo>
                    <a:pt x="0" y="685007"/>
                  </a:lnTo>
                  <a:close/>
                </a:path>
              </a:pathLst>
            </a:custGeom>
            <a:solidFill>
              <a:srgbClr val="000000">
                <a:alpha val="0"/>
              </a:srgbClr>
            </a:solidFill>
          </p:spPr>
        </p:sp>
        <p:sp>
          <p:nvSpPr>
            <p:cNvPr id="42" name="TextBox 42"/>
            <p:cNvSpPr txBox="1"/>
            <p:nvPr/>
          </p:nvSpPr>
          <p:spPr>
            <a:xfrm>
              <a:off x="0" y="-114300"/>
              <a:ext cx="359172" cy="799307"/>
            </a:xfrm>
            <a:prstGeom prst="rect">
              <a:avLst/>
            </a:prstGeom>
          </p:spPr>
          <p:txBody>
            <a:bodyPr lIns="0" tIns="0" rIns="0" bIns="0" rtlCol="0" anchor="t"/>
            <a:lstStyle/>
            <a:p>
              <a:pPr algn="ctr">
                <a:lnSpc>
                  <a:spcPts val="4000"/>
                </a:lnSpc>
              </a:pPr>
              <a:r>
                <a:rPr lang="en-US" sz="2499" b="1">
                  <a:solidFill>
                    <a:srgbClr val="333F70"/>
                  </a:solidFill>
                  <a:latin typeface="Arimo Bold"/>
                  <a:ea typeface="Arimo Bold"/>
                  <a:cs typeface="Arimo Bold"/>
                  <a:sym typeface="Arimo Bold"/>
                </a:rPr>
                <a:t>3</a:t>
              </a:r>
            </a:p>
          </p:txBody>
        </p:sp>
      </p:grpSp>
      <p:grpSp>
        <p:nvGrpSpPr>
          <p:cNvPr id="43" name="Group 43"/>
          <p:cNvGrpSpPr/>
          <p:nvPr/>
        </p:nvGrpSpPr>
        <p:grpSpPr>
          <a:xfrm>
            <a:off x="9400878" y="7122914"/>
            <a:ext cx="3211116" cy="401390"/>
            <a:chOff x="0" y="0"/>
            <a:chExt cx="4281488" cy="535187"/>
          </a:xfrm>
        </p:grpSpPr>
        <p:sp>
          <p:nvSpPr>
            <p:cNvPr id="44" name="Freeform 44"/>
            <p:cNvSpPr/>
            <p:nvPr/>
          </p:nvSpPr>
          <p:spPr>
            <a:xfrm>
              <a:off x="0" y="0"/>
              <a:ext cx="4281488" cy="535187"/>
            </a:xfrm>
            <a:custGeom>
              <a:avLst/>
              <a:gdLst/>
              <a:ahLst/>
              <a:cxnLst/>
              <a:rect l="l" t="t" r="r" b="b"/>
              <a:pathLst>
                <a:path w="4281488" h="535187">
                  <a:moveTo>
                    <a:pt x="0" y="0"/>
                  </a:moveTo>
                  <a:lnTo>
                    <a:pt x="4281488" y="0"/>
                  </a:lnTo>
                  <a:lnTo>
                    <a:pt x="4281488" y="535187"/>
                  </a:lnTo>
                  <a:lnTo>
                    <a:pt x="0" y="535187"/>
                  </a:lnTo>
                  <a:close/>
                </a:path>
              </a:pathLst>
            </a:custGeom>
            <a:solidFill>
              <a:srgbClr val="000000">
                <a:alpha val="0"/>
              </a:srgbClr>
            </a:solidFill>
          </p:spPr>
        </p:sp>
        <p:sp>
          <p:nvSpPr>
            <p:cNvPr id="45" name="TextBox 45"/>
            <p:cNvSpPr txBox="1"/>
            <p:nvPr/>
          </p:nvSpPr>
          <p:spPr>
            <a:xfrm>
              <a:off x="0" y="-28575"/>
              <a:ext cx="4281488" cy="563762"/>
            </a:xfrm>
            <a:prstGeom prst="rect">
              <a:avLst/>
            </a:prstGeom>
          </p:spPr>
          <p:txBody>
            <a:bodyPr lIns="0" tIns="0" rIns="0" bIns="0" rtlCol="0" anchor="t"/>
            <a:lstStyle/>
            <a:p>
              <a:pPr algn="l">
                <a:lnSpc>
                  <a:spcPts val="3124"/>
                </a:lnSpc>
              </a:pPr>
              <a:r>
                <a:rPr lang="en-US" sz="2499" b="1">
                  <a:solidFill>
                    <a:srgbClr val="333F70"/>
                  </a:solidFill>
                  <a:latin typeface="Arimo Bold"/>
                  <a:ea typeface="Arimo Bold"/>
                  <a:cs typeface="Arimo Bold"/>
                  <a:sym typeface="Arimo Bold"/>
                </a:rPr>
                <a:t>Sakin Kalın</a:t>
              </a:r>
            </a:p>
          </p:txBody>
        </p:sp>
      </p:grpSp>
      <p:grpSp>
        <p:nvGrpSpPr>
          <p:cNvPr id="46" name="Group 46"/>
          <p:cNvGrpSpPr/>
          <p:nvPr/>
        </p:nvGrpSpPr>
        <p:grpSpPr>
          <a:xfrm>
            <a:off x="9400878" y="7678341"/>
            <a:ext cx="7731175" cy="1643658"/>
            <a:chOff x="0" y="0"/>
            <a:chExt cx="10308233" cy="2191543"/>
          </a:xfrm>
        </p:grpSpPr>
        <p:sp>
          <p:nvSpPr>
            <p:cNvPr id="47" name="Freeform 47"/>
            <p:cNvSpPr/>
            <p:nvPr/>
          </p:nvSpPr>
          <p:spPr>
            <a:xfrm>
              <a:off x="0" y="0"/>
              <a:ext cx="10308234" cy="2191543"/>
            </a:xfrm>
            <a:custGeom>
              <a:avLst/>
              <a:gdLst/>
              <a:ahLst/>
              <a:cxnLst/>
              <a:rect l="l" t="t" r="r" b="b"/>
              <a:pathLst>
                <a:path w="10308234" h="2191543">
                  <a:moveTo>
                    <a:pt x="0" y="0"/>
                  </a:moveTo>
                  <a:lnTo>
                    <a:pt x="10308234" y="0"/>
                  </a:lnTo>
                  <a:lnTo>
                    <a:pt x="10308234" y="2191543"/>
                  </a:lnTo>
                  <a:lnTo>
                    <a:pt x="0" y="2191543"/>
                  </a:lnTo>
                  <a:close/>
                </a:path>
              </a:pathLst>
            </a:custGeom>
            <a:solidFill>
              <a:srgbClr val="000000">
                <a:alpha val="0"/>
              </a:srgbClr>
            </a:solidFill>
          </p:spPr>
        </p:sp>
        <p:sp>
          <p:nvSpPr>
            <p:cNvPr id="48" name="TextBox 48"/>
            <p:cNvSpPr txBox="1"/>
            <p:nvPr/>
          </p:nvSpPr>
          <p:spPr>
            <a:xfrm>
              <a:off x="0" y="-76200"/>
              <a:ext cx="10308233" cy="2267743"/>
            </a:xfrm>
            <a:prstGeom prst="rect">
              <a:avLst/>
            </a:prstGeom>
          </p:spPr>
          <p:txBody>
            <a:bodyPr lIns="0" tIns="0" rIns="0" bIns="0" rtlCol="0" anchor="t"/>
            <a:lstStyle/>
            <a:p>
              <a:pPr algn="l">
                <a:lnSpc>
                  <a:spcPts val="3187"/>
                </a:lnSpc>
              </a:pPr>
              <a:r>
                <a:rPr lang="en-US" sz="2000">
                  <a:solidFill>
                    <a:srgbClr val="333F70"/>
                  </a:solidFill>
                  <a:latin typeface="Open Sans"/>
                  <a:ea typeface="Open Sans"/>
                  <a:cs typeface="Open Sans"/>
                  <a:sym typeface="Open Sans"/>
                </a:rPr>
                <a:t>Panik, kafa karışıklığına ve yanlış kararlara yol açabilir. Bu nedenle, sakinliğinizi koruyarak düşünerek ve kontrollü bir şekilde hareket edin. Çevrenizi gözlemleyin ve güvenli bir şekilde hareket etmek için en iyi yolu bulun.</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grpSp>
        <p:nvGrpSpPr>
          <p:cNvPr id="6" name="Group 6"/>
          <p:cNvGrpSpPr/>
          <p:nvPr/>
        </p:nvGrpSpPr>
        <p:grpSpPr>
          <a:xfrm>
            <a:off x="853380" y="1180802"/>
            <a:ext cx="15495537" cy="762000"/>
            <a:chOff x="0" y="0"/>
            <a:chExt cx="20660717" cy="1016000"/>
          </a:xfrm>
        </p:grpSpPr>
        <p:sp>
          <p:nvSpPr>
            <p:cNvPr id="7" name="Freeform 7"/>
            <p:cNvSpPr/>
            <p:nvPr/>
          </p:nvSpPr>
          <p:spPr>
            <a:xfrm>
              <a:off x="0" y="0"/>
              <a:ext cx="20660717" cy="1016000"/>
            </a:xfrm>
            <a:custGeom>
              <a:avLst/>
              <a:gdLst/>
              <a:ahLst/>
              <a:cxnLst/>
              <a:rect l="l" t="t" r="r" b="b"/>
              <a:pathLst>
                <a:path w="20660717" h="1016000">
                  <a:moveTo>
                    <a:pt x="0" y="0"/>
                  </a:moveTo>
                  <a:lnTo>
                    <a:pt x="20660717" y="0"/>
                  </a:lnTo>
                  <a:lnTo>
                    <a:pt x="20660717" y="1016000"/>
                  </a:lnTo>
                  <a:lnTo>
                    <a:pt x="0" y="1016000"/>
                  </a:lnTo>
                  <a:close/>
                </a:path>
              </a:pathLst>
            </a:custGeom>
            <a:solidFill>
              <a:srgbClr val="000000">
                <a:alpha val="0"/>
              </a:srgbClr>
            </a:solidFill>
          </p:spPr>
        </p:sp>
        <p:sp>
          <p:nvSpPr>
            <p:cNvPr id="8" name="TextBox 8"/>
            <p:cNvSpPr txBox="1"/>
            <p:nvPr/>
          </p:nvSpPr>
          <p:spPr>
            <a:xfrm>
              <a:off x="0" y="-47625"/>
              <a:ext cx="20660717" cy="1063625"/>
            </a:xfrm>
            <a:prstGeom prst="rect">
              <a:avLst/>
            </a:prstGeom>
          </p:spPr>
          <p:txBody>
            <a:bodyPr lIns="0" tIns="0" rIns="0" bIns="0" rtlCol="0" anchor="t"/>
            <a:lstStyle/>
            <a:p>
              <a:pPr algn="l">
                <a:lnSpc>
                  <a:spcPts val="6000"/>
                </a:lnSpc>
              </a:pPr>
              <a:r>
                <a:rPr lang="en-US" sz="4750" b="1">
                  <a:solidFill>
                    <a:srgbClr val="333F70"/>
                  </a:solidFill>
                  <a:latin typeface="Arimo Bold"/>
                  <a:ea typeface="Arimo Bold"/>
                  <a:cs typeface="Arimo Bold"/>
                  <a:sym typeface="Arimo Bold"/>
                </a:rPr>
                <a:t>Yangın Söndürücülerin Yerlerini Öğrenme</a:t>
              </a:r>
            </a:p>
          </p:txBody>
        </p:sp>
      </p:grpSp>
      <p:sp>
        <p:nvSpPr>
          <p:cNvPr id="9" name="Freeform 9" descr="preencoded.png"/>
          <p:cNvSpPr/>
          <p:nvPr/>
        </p:nvSpPr>
        <p:spPr>
          <a:xfrm>
            <a:off x="3630662" y="2430364"/>
            <a:ext cx="2735759" cy="2184648"/>
          </a:xfrm>
          <a:custGeom>
            <a:avLst/>
            <a:gdLst/>
            <a:ahLst/>
            <a:cxnLst/>
            <a:rect l="l" t="t" r="r" b="b"/>
            <a:pathLst>
              <a:path w="2735759" h="2184648">
                <a:moveTo>
                  <a:pt x="0" y="0"/>
                </a:moveTo>
                <a:lnTo>
                  <a:pt x="2735759" y="0"/>
                </a:lnTo>
                <a:lnTo>
                  <a:pt x="2735759" y="2184647"/>
                </a:lnTo>
                <a:lnTo>
                  <a:pt x="0" y="2184647"/>
                </a:lnTo>
                <a:lnTo>
                  <a:pt x="0" y="0"/>
                </a:lnTo>
                <a:close/>
              </a:path>
            </a:pathLst>
          </a:custGeom>
          <a:blipFill>
            <a:blip r:embed="rId3"/>
            <a:stretch>
              <a:fillRect l="-40" r="-40"/>
            </a:stretch>
          </a:blipFill>
        </p:spPr>
      </p:sp>
      <p:grpSp>
        <p:nvGrpSpPr>
          <p:cNvPr id="10" name="Group 10"/>
          <p:cNvGrpSpPr/>
          <p:nvPr/>
        </p:nvGrpSpPr>
        <p:grpSpPr>
          <a:xfrm>
            <a:off x="4919216" y="3569940"/>
            <a:ext cx="158503" cy="487561"/>
            <a:chOff x="0" y="0"/>
            <a:chExt cx="211337" cy="650082"/>
          </a:xfrm>
        </p:grpSpPr>
        <p:sp>
          <p:nvSpPr>
            <p:cNvPr id="11" name="Freeform 11"/>
            <p:cNvSpPr/>
            <p:nvPr/>
          </p:nvSpPr>
          <p:spPr>
            <a:xfrm>
              <a:off x="0" y="0"/>
              <a:ext cx="211337" cy="650082"/>
            </a:xfrm>
            <a:custGeom>
              <a:avLst/>
              <a:gdLst/>
              <a:ahLst/>
              <a:cxnLst/>
              <a:rect l="l" t="t" r="r" b="b"/>
              <a:pathLst>
                <a:path w="211337" h="650082">
                  <a:moveTo>
                    <a:pt x="0" y="0"/>
                  </a:moveTo>
                  <a:lnTo>
                    <a:pt x="211337" y="0"/>
                  </a:lnTo>
                  <a:lnTo>
                    <a:pt x="211337" y="650082"/>
                  </a:lnTo>
                  <a:lnTo>
                    <a:pt x="0" y="650082"/>
                  </a:lnTo>
                  <a:close/>
                </a:path>
              </a:pathLst>
            </a:custGeom>
            <a:solidFill>
              <a:srgbClr val="000000">
                <a:alpha val="0"/>
              </a:srgbClr>
            </a:solidFill>
          </p:spPr>
        </p:sp>
        <p:sp>
          <p:nvSpPr>
            <p:cNvPr id="12" name="TextBox 12"/>
            <p:cNvSpPr txBox="1"/>
            <p:nvPr/>
          </p:nvSpPr>
          <p:spPr>
            <a:xfrm>
              <a:off x="0" y="-104775"/>
              <a:ext cx="211337" cy="754857"/>
            </a:xfrm>
            <a:prstGeom prst="rect">
              <a:avLst/>
            </a:prstGeom>
          </p:spPr>
          <p:txBody>
            <a:bodyPr lIns="0" tIns="0" rIns="0" bIns="0" rtlCol="0" anchor="t"/>
            <a:lstStyle/>
            <a:p>
              <a:pPr algn="ctr">
                <a:lnSpc>
                  <a:spcPts val="3812"/>
                </a:lnSpc>
              </a:pPr>
              <a:r>
                <a:rPr lang="en-US" sz="2375" b="1">
                  <a:solidFill>
                    <a:srgbClr val="333F70"/>
                  </a:solidFill>
                  <a:latin typeface="Arimo Bold"/>
                  <a:ea typeface="Arimo Bold"/>
                  <a:cs typeface="Arimo Bold"/>
                  <a:sym typeface="Arimo Bold"/>
                </a:rPr>
                <a:t>1</a:t>
              </a:r>
            </a:p>
          </p:txBody>
        </p:sp>
      </p:grpSp>
      <p:grpSp>
        <p:nvGrpSpPr>
          <p:cNvPr id="13" name="Group 13"/>
          <p:cNvGrpSpPr/>
          <p:nvPr/>
        </p:nvGrpSpPr>
        <p:grpSpPr>
          <a:xfrm>
            <a:off x="6610201" y="3332112"/>
            <a:ext cx="1926134" cy="381000"/>
            <a:chOff x="0" y="0"/>
            <a:chExt cx="2568178" cy="508000"/>
          </a:xfrm>
        </p:grpSpPr>
        <p:sp>
          <p:nvSpPr>
            <p:cNvPr id="14" name="Freeform 14"/>
            <p:cNvSpPr/>
            <p:nvPr/>
          </p:nvSpPr>
          <p:spPr>
            <a:xfrm>
              <a:off x="0" y="0"/>
              <a:ext cx="2568178" cy="508000"/>
            </a:xfrm>
            <a:custGeom>
              <a:avLst/>
              <a:gdLst/>
              <a:ahLst/>
              <a:cxnLst/>
              <a:rect l="l" t="t" r="r" b="b"/>
              <a:pathLst>
                <a:path w="2568178" h="508000">
                  <a:moveTo>
                    <a:pt x="0" y="0"/>
                  </a:moveTo>
                  <a:lnTo>
                    <a:pt x="2568178" y="0"/>
                  </a:lnTo>
                  <a:lnTo>
                    <a:pt x="2568178" y="508000"/>
                  </a:lnTo>
                  <a:lnTo>
                    <a:pt x="0" y="508000"/>
                  </a:lnTo>
                  <a:close/>
                </a:path>
              </a:pathLst>
            </a:custGeom>
            <a:solidFill>
              <a:srgbClr val="000000">
                <a:alpha val="0"/>
              </a:srgbClr>
            </a:solidFill>
          </p:spPr>
        </p:sp>
        <p:sp>
          <p:nvSpPr>
            <p:cNvPr id="15" name="TextBox 15"/>
            <p:cNvSpPr txBox="1"/>
            <p:nvPr/>
          </p:nvSpPr>
          <p:spPr>
            <a:xfrm>
              <a:off x="0" y="-28575"/>
              <a:ext cx="2568178" cy="536575"/>
            </a:xfrm>
            <a:prstGeom prst="rect">
              <a:avLst/>
            </a:prstGeom>
          </p:spPr>
          <p:txBody>
            <a:bodyPr lIns="0" tIns="0" rIns="0" bIns="0" rtlCol="0" anchor="t"/>
            <a:lstStyle/>
            <a:p>
              <a:pPr algn="l">
                <a:lnSpc>
                  <a:spcPts val="3000"/>
                </a:lnSpc>
              </a:pPr>
              <a:r>
                <a:rPr lang="en-US" sz="2375" b="1">
                  <a:solidFill>
                    <a:srgbClr val="333F70"/>
                  </a:solidFill>
                  <a:latin typeface="Arimo Bold"/>
                  <a:ea typeface="Arimo Bold"/>
                  <a:cs typeface="Arimo Bold"/>
                  <a:sym typeface="Arimo Bold"/>
                </a:rPr>
                <a:t>Yerini Bilin</a:t>
              </a:r>
            </a:p>
          </p:txBody>
        </p:sp>
      </p:grpSp>
      <p:grpSp>
        <p:nvGrpSpPr>
          <p:cNvPr id="16" name="Group 16"/>
          <p:cNvGrpSpPr/>
          <p:nvPr/>
        </p:nvGrpSpPr>
        <p:grpSpPr>
          <a:xfrm>
            <a:off x="6427291" y="4633466"/>
            <a:ext cx="10946458" cy="14288"/>
            <a:chOff x="0" y="0"/>
            <a:chExt cx="14595277" cy="19050"/>
          </a:xfrm>
        </p:grpSpPr>
        <p:sp>
          <p:nvSpPr>
            <p:cNvPr id="17" name="Freeform 17"/>
            <p:cNvSpPr/>
            <p:nvPr/>
          </p:nvSpPr>
          <p:spPr>
            <a:xfrm>
              <a:off x="0" y="0"/>
              <a:ext cx="14595221" cy="19050"/>
            </a:xfrm>
            <a:custGeom>
              <a:avLst/>
              <a:gdLst/>
              <a:ahLst/>
              <a:cxnLst/>
              <a:rect l="l" t="t" r="r" b="b"/>
              <a:pathLst>
                <a:path w="14595221" h="19050">
                  <a:moveTo>
                    <a:pt x="0" y="9525"/>
                  </a:moveTo>
                  <a:cubicBezTo>
                    <a:pt x="0" y="4318"/>
                    <a:pt x="4318" y="0"/>
                    <a:pt x="9525" y="0"/>
                  </a:cubicBezTo>
                  <a:lnTo>
                    <a:pt x="14585696" y="0"/>
                  </a:lnTo>
                  <a:cubicBezTo>
                    <a:pt x="14590903" y="0"/>
                    <a:pt x="14595221" y="4318"/>
                    <a:pt x="14595221" y="9525"/>
                  </a:cubicBezTo>
                  <a:cubicBezTo>
                    <a:pt x="14595221" y="14732"/>
                    <a:pt x="14590903" y="19050"/>
                    <a:pt x="14585696" y="19050"/>
                  </a:cubicBezTo>
                  <a:lnTo>
                    <a:pt x="9525" y="19050"/>
                  </a:lnTo>
                  <a:cubicBezTo>
                    <a:pt x="4318" y="19050"/>
                    <a:pt x="0" y="14732"/>
                    <a:pt x="0" y="9525"/>
                  </a:cubicBezTo>
                  <a:close/>
                </a:path>
              </a:pathLst>
            </a:custGeom>
            <a:solidFill>
              <a:srgbClr val="BCDBD4"/>
            </a:solidFill>
          </p:spPr>
        </p:sp>
      </p:grpSp>
      <p:sp>
        <p:nvSpPr>
          <p:cNvPr id="18" name="Freeform 18" descr="preencoded.png"/>
          <p:cNvSpPr/>
          <p:nvPr/>
        </p:nvSpPr>
        <p:spPr>
          <a:xfrm>
            <a:off x="2262782" y="4675882"/>
            <a:ext cx="5471666" cy="2184648"/>
          </a:xfrm>
          <a:custGeom>
            <a:avLst/>
            <a:gdLst/>
            <a:ahLst/>
            <a:cxnLst/>
            <a:rect l="l" t="t" r="r" b="b"/>
            <a:pathLst>
              <a:path w="5471666" h="2184648">
                <a:moveTo>
                  <a:pt x="0" y="0"/>
                </a:moveTo>
                <a:lnTo>
                  <a:pt x="5471667" y="0"/>
                </a:lnTo>
                <a:lnTo>
                  <a:pt x="5471667" y="2184648"/>
                </a:lnTo>
                <a:lnTo>
                  <a:pt x="0" y="2184648"/>
                </a:lnTo>
                <a:lnTo>
                  <a:pt x="0" y="0"/>
                </a:lnTo>
                <a:close/>
              </a:path>
            </a:pathLst>
          </a:custGeom>
          <a:blipFill>
            <a:blip r:embed="rId4"/>
            <a:stretch>
              <a:fillRect l="-38" r="-38"/>
            </a:stretch>
          </a:blipFill>
        </p:spPr>
      </p:sp>
      <p:grpSp>
        <p:nvGrpSpPr>
          <p:cNvPr id="19" name="Group 19"/>
          <p:cNvGrpSpPr/>
          <p:nvPr/>
        </p:nvGrpSpPr>
        <p:grpSpPr>
          <a:xfrm>
            <a:off x="4871145" y="5524351"/>
            <a:ext cx="254645" cy="487561"/>
            <a:chOff x="0" y="0"/>
            <a:chExt cx="339527" cy="650082"/>
          </a:xfrm>
        </p:grpSpPr>
        <p:sp>
          <p:nvSpPr>
            <p:cNvPr id="20" name="Freeform 20"/>
            <p:cNvSpPr/>
            <p:nvPr/>
          </p:nvSpPr>
          <p:spPr>
            <a:xfrm>
              <a:off x="0" y="0"/>
              <a:ext cx="339527" cy="650082"/>
            </a:xfrm>
            <a:custGeom>
              <a:avLst/>
              <a:gdLst/>
              <a:ahLst/>
              <a:cxnLst/>
              <a:rect l="l" t="t" r="r" b="b"/>
              <a:pathLst>
                <a:path w="339527" h="650082">
                  <a:moveTo>
                    <a:pt x="0" y="0"/>
                  </a:moveTo>
                  <a:lnTo>
                    <a:pt x="339527" y="0"/>
                  </a:lnTo>
                  <a:lnTo>
                    <a:pt x="339527" y="650082"/>
                  </a:lnTo>
                  <a:lnTo>
                    <a:pt x="0" y="650082"/>
                  </a:lnTo>
                  <a:close/>
                </a:path>
              </a:pathLst>
            </a:custGeom>
            <a:solidFill>
              <a:srgbClr val="000000">
                <a:alpha val="0"/>
              </a:srgbClr>
            </a:solidFill>
          </p:spPr>
        </p:sp>
        <p:sp>
          <p:nvSpPr>
            <p:cNvPr id="21" name="TextBox 21"/>
            <p:cNvSpPr txBox="1"/>
            <p:nvPr/>
          </p:nvSpPr>
          <p:spPr>
            <a:xfrm>
              <a:off x="0" y="-104775"/>
              <a:ext cx="339527" cy="754857"/>
            </a:xfrm>
            <a:prstGeom prst="rect">
              <a:avLst/>
            </a:prstGeom>
          </p:spPr>
          <p:txBody>
            <a:bodyPr lIns="0" tIns="0" rIns="0" bIns="0" rtlCol="0" anchor="t"/>
            <a:lstStyle/>
            <a:p>
              <a:pPr algn="ctr">
                <a:lnSpc>
                  <a:spcPts val="3812"/>
                </a:lnSpc>
              </a:pPr>
              <a:r>
                <a:rPr lang="en-US" sz="2375" b="1">
                  <a:solidFill>
                    <a:srgbClr val="333F70"/>
                  </a:solidFill>
                  <a:latin typeface="Arimo Bold"/>
                  <a:ea typeface="Arimo Bold"/>
                  <a:cs typeface="Arimo Bold"/>
                  <a:sym typeface="Arimo Bold"/>
                </a:rPr>
                <a:t>2</a:t>
              </a:r>
            </a:p>
          </p:txBody>
        </p:sp>
      </p:grpSp>
      <p:grpSp>
        <p:nvGrpSpPr>
          <p:cNvPr id="22" name="Group 22"/>
          <p:cNvGrpSpPr/>
          <p:nvPr/>
        </p:nvGrpSpPr>
        <p:grpSpPr>
          <a:xfrm>
            <a:off x="7978229" y="4919662"/>
            <a:ext cx="3657005" cy="381000"/>
            <a:chOff x="0" y="0"/>
            <a:chExt cx="4876007" cy="508000"/>
          </a:xfrm>
        </p:grpSpPr>
        <p:sp>
          <p:nvSpPr>
            <p:cNvPr id="23" name="Freeform 23"/>
            <p:cNvSpPr/>
            <p:nvPr/>
          </p:nvSpPr>
          <p:spPr>
            <a:xfrm>
              <a:off x="0" y="0"/>
              <a:ext cx="4876007" cy="508000"/>
            </a:xfrm>
            <a:custGeom>
              <a:avLst/>
              <a:gdLst/>
              <a:ahLst/>
              <a:cxnLst/>
              <a:rect l="l" t="t" r="r" b="b"/>
              <a:pathLst>
                <a:path w="4876007" h="508000">
                  <a:moveTo>
                    <a:pt x="0" y="0"/>
                  </a:moveTo>
                  <a:lnTo>
                    <a:pt x="4876007" y="0"/>
                  </a:lnTo>
                  <a:lnTo>
                    <a:pt x="4876007" y="508000"/>
                  </a:lnTo>
                  <a:lnTo>
                    <a:pt x="0" y="508000"/>
                  </a:lnTo>
                  <a:close/>
                </a:path>
              </a:pathLst>
            </a:custGeom>
            <a:solidFill>
              <a:srgbClr val="000000">
                <a:alpha val="0"/>
              </a:srgbClr>
            </a:solidFill>
          </p:spPr>
        </p:sp>
        <p:sp>
          <p:nvSpPr>
            <p:cNvPr id="24" name="TextBox 24"/>
            <p:cNvSpPr txBox="1"/>
            <p:nvPr/>
          </p:nvSpPr>
          <p:spPr>
            <a:xfrm>
              <a:off x="0" y="-28575"/>
              <a:ext cx="4876007" cy="536575"/>
            </a:xfrm>
            <a:prstGeom prst="rect">
              <a:avLst/>
            </a:prstGeom>
          </p:spPr>
          <p:txBody>
            <a:bodyPr lIns="0" tIns="0" rIns="0" bIns="0" rtlCol="0" anchor="t"/>
            <a:lstStyle/>
            <a:p>
              <a:pPr algn="l">
                <a:lnSpc>
                  <a:spcPts val="3000"/>
                </a:lnSpc>
              </a:pPr>
              <a:r>
                <a:rPr lang="en-US" sz="2375" b="1">
                  <a:solidFill>
                    <a:srgbClr val="333F70"/>
                  </a:solidFill>
                  <a:latin typeface="Arimo Bold"/>
                  <a:ea typeface="Arimo Bold"/>
                  <a:cs typeface="Arimo Bold"/>
                  <a:sym typeface="Arimo Bold"/>
                </a:rPr>
                <a:t>Kullanımını Öğrenin</a:t>
              </a:r>
            </a:p>
          </p:txBody>
        </p:sp>
      </p:grpSp>
      <p:grpSp>
        <p:nvGrpSpPr>
          <p:cNvPr id="25" name="Group 25"/>
          <p:cNvGrpSpPr/>
          <p:nvPr/>
        </p:nvGrpSpPr>
        <p:grpSpPr>
          <a:xfrm>
            <a:off x="7978229" y="5446960"/>
            <a:ext cx="9212610" cy="1169789"/>
            <a:chOff x="0" y="0"/>
            <a:chExt cx="12283480" cy="1559718"/>
          </a:xfrm>
        </p:grpSpPr>
        <p:sp>
          <p:nvSpPr>
            <p:cNvPr id="26" name="Freeform 26"/>
            <p:cNvSpPr/>
            <p:nvPr/>
          </p:nvSpPr>
          <p:spPr>
            <a:xfrm>
              <a:off x="0" y="0"/>
              <a:ext cx="12283480" cy="1559718"/>
            </a:xfrm>
            <a:custGeom>
              <a:avLst/>
              <a:gdLst/>
              <a:ahLst/>
              <a:cxnLst/>
              <a:rect l="l" t="t" r="r" b="b"/>
              <a:pathLst>
                <a:path w="12283480" h="1559718">
                  <a:moveTo>
                    <a:pt x="0" y="0"/>
                  </a:moveTo>
                  <a:lnTo>
                    <a:pt x="12283480" y="0"/>
                  </a:lnTo>
                  <a:lnTo>
                    <a:pt x="12283480" y="1559718"/>
                  </a:lnTo>
                  <a:lnTo>
                    <a:pt x="0" y="1559718"/>
                  </a:lnTo>
                  <a:close/>
                </a:path>
              </a:pathLst>
            </a:custGeom>
            <a:solidFill>
              <a:srgbClr val="000000">
                <a:alpha val="0"/>
              </a:srgbClr>
            </a:solidFill>
          </p:spPr>
        </p:sp>
        <p:sp>
          <p:nvSpPr>
            <p:cNvPr id="27" name="TextBox 27"/>
            <p:cNvSpPr txBox="1"/>
            <p:nvPr/>
          </p:nvSpPr>
          <p:spPr>
            <a:xfrm>
              <a:off x="0" y="-76200"/>
              <a:ext cx="12283480" cy="1635918"/>
            </a:xfrm>
            <a:prstGeom prst="rect">
              <a:avLst/>
            </a:prstGeom>
          </p:spPr>
          <p:txBody>
            <a:bodyPr lIns="0" tIns="0" rIns="0" bIns="0" rtlCol="0" anchor="t"/>
            <a:lstStyle/>
            <a:p>
              <a:pPr algn="l">
                <a:lnSpc>
                  <a:spcPts val="3062"/>
                </a:lnSpc>
              </a:pPr>
              <a:r>
                <a:rPr lang="en-US" sz="1874">
                  <a:solidFill>
                    <a:srgbClr val="333F70"/>
                  </a:solidFill>
                  <a:latin typeface="Open Sans"/>
                  <a:ea typeface="Open Sans"/>
                  <a:cs typeface="Open Sans"/>
                  <a:sym typeface="Open Sans"/>
                </a:rPr>
                <a:t>Yangın söndürücülerin nasıl kullanılacağını öğrenmeniz önemlidir. Okulda düzenlenen yangın eğitimlerine katılın ve yangın söndürücülerin kullanımını pratik yapın. Hangi tür söndürücülerin ne için kullanılacağını öğrenin.</a:t>
              </a:r>
            </a:p>
          </p:txBody>
        </p:sp>
      </p:grpSp>
      <p:grpSp>
        <p:nvGrpSpPr>
          <p:cNvPr id="28" name="Group 28"/>
          <p:cNvGrpSpPr/>
          <p:nvPr/>
        </p:nvGrpSpPr>
        <p:grpSpPr>
          <a:xfrm>
            <a:off x="7795320" y="6878985"/>
            <a:ext cx="9578429" cy="14288"/>
            <a:chOff x="0" y="0"/>
            <a:chExt cx="12771238" cy="19050"/>
          </a:xfrm>
        </p:grpSpPr>
        <p:sp>
          <p:nvSpPr>
            <p:cNvPr id="29" name="Freeform 29"/>
            <p:cNvSpPr/>
            <p:nvPr/>
          </p:nvSpPr>
          <p:spPr>
            <a:xfrm>
              <a:off x="0" y="0"/>
              <a:ext cx="12771247" cy="19050"/>
            </a:xfrm>
            <a:custGeom>
              <a:avLst/>
              <a:gdLst/>
              <a:ahLst/>
              <a:cxnLst/>
              <a:rect l="l" t="t" r="r" b="b"/>
              <a:pathLst>
                <a:path w="12771247" h="19050">
                  <a:moveTo>
                    <a:pt x="0" y="9525"/>
                  </a:moveTo>
                  <a:cubicBezTo>
                    <a:pt x="0" y="4318"/>
                    <a:pt x="4318" y="0"/>
                    <a:pt x="9525" y="0"/>
                  </a:cubicBezTo>
                  <a:lnTo>
                    <a:pt x="12761722" y="0"/>
                  </a:lnTo>
                  <a:cubicBezTo>
                    <a:pt x="12766929" y="0"/>
                    <a:pt x="12771247" y="4318"/>
                    <a:pt x="12771247" y="9525"/>
                  </a:cubicBezTo>
                  <a:cubicBezTo>
                    <a:pt x="12771247" y="14732"/>
                    <a:pt x="12766929" y="19050"/>
                    <a:pt x="12761722" y="19050"/>
                  </a:cubicBezTo>
                  <a:lnTo>
                    <a:pt x="9525" y="19050"/>
                  </a:lnTo>
                  <a:cubicBezTo>
                    <a:pt x="4318" y="19050"/>
                    <a:pt x="0" y="14732"/>
                    <a:pt x="0" y="9525"/>
                  </a:cubicBezTo>
                  <a:close/>
                </a:path>
              </a:pathLst>
            </a:custGeom>
            <a:solidFill>
              <a:srgbClr val="BCDBD4"/>
            </a:solidFill>
          </p:spPr>
        </p:sp>
      </p:grpSp>
      <p:sp>
        <p:nvSpPr>
          <p:cNvPr id="30" name="Freeform 30" descr="preencoded.png"/>
          <p:cNvSpPr/>
          <p:nvPr/>
        </p:nvSpPr>
        <p:spPr>
          <a:xfrm>
            <a:off x="894755" y="6921401"/>
            <a:ext cx="8207574" cy="2184648"/>
          </a:xfrm>
          <a:custGeom>
            <a:avLst/>
            <a:gdLst/>
            <a:ahLst/>
            <a:cxnLst/>
            <a:rect l="l" t="t" r="r" b="b"/>
            <a:pathLst>
              <a:path w="8207574" h="2184648">
                <a:moveTo>
                  <a:pt x="0" y="0"/>
                </a:moveTo>
                <a:lnTo>
                  <a:pt x="8207574" y="0"/>
                </a:lnTo>
                <a:lnTo>
                  <a:pt x="8207574" y="2184648"/>
                </a:lnTo>
                <a:lnTo>
                  <a:pt x="0" y="2184648"/>
                </a:lnTo>
                <a:lnTo>
                  <a:pt x="0" y="0"/>
                </a:lnTo>
                <a:close/>
              </a:path>
            </a:pathLst>
          </a:custGeom>
          <a:blipFill>
            <a:blip r:embed="rId5"/>
            <a:stretch>
              <a:fillRect l="-96" r="-96"/>
            </a:stretch>
          </a:blipFill>
        </p:spPr>
      </p:sp>
      <p:grpSp>
        <p:nvGrpSpPr>
          <p:cNvPr id="31" name="Group 31"/>
          <p:cNvGrpSpPr/>
          <p:nvPr/>
        </p:nvGrpSpPr>
        <p:grpSpPr>
          <a:xfrm>
            <a:off x="4870549" y="7769870"/>
            <a:ext cx="255835" cy="487561"/>
            <a:chOff x="0" y="0"/>
            <a:chExt cx="341113" cy="650082"/>
          </a:xfrm>
        </p:grpSpPr>
        <p:sp>
          <p:nvSpPr>
            <p:cNvPr id="32" name="Freeform 32"/>
            <p:cNvSpPr/>
            <p:nvPr/>
          </p:nvSpPr>
          <p:spPr>
            <a:xfrm>
              <a:off x="0" y="0"/>
              <a:ext cx="341113" cy="650082"/>
            </a:xfrm>
            <a:custGeom>
              <a:avLst/>
              <a:gdLst/>
              <a:ahLst/>
              <a:cxnLst/>
              <a:rect l="l" t="t" r="r" b="b"/>
              <a:pathLst>
                <a:path w="341113" h="650082">
                  <a:moveTo>
                    <a:pt x="0" y="0"/>
                  </a:moveTo>
                  <a:lnTo>
                    <a:pt x="341113" y="0"/>
                  </a:lnTo>
                  <a:lnTo>
                    <a:pt x="341113" y="650082"/>
                  </a:lnTo>
                  <a:lnTo>
                    <a:pt x="0" y="650082"/>
                  </a:lnTo>
                  <a:close/>
                </a:path>
              </a:pathLst>
            </a:custGeom>
            <a:solidFill>
              <a:srgbClr val="000000">
                <a:alpha val="0"/>
              </a:srgbClr>
            </a:solidFill>
          </p:spPr>
        </p:sp>
        <p:sp>
          <p:nvSpPr>
            <p:cNvPr id="33" name="TextBox 33"/>
            <p:cNvSpPr txBox="1"/>
            <p:nvPr/>
          </p:nvSpPr>
          <p:spPr>
            <a:xfrm>
              <a:off x="0" y="-104775"/>
              <a:ext cx="341113" cy="754857"/>
            </a:xfrm>
            <a:prstGeom prst="rect">
              <a:avLst/>
            </a:prstGeom>
          </p:spPr>
          <p:txBody>
            <a:bodyPr lIns="0" tIns="0" rIns="0" bIns="0" rtlCol="0" anchor="t"/>
            <a:lstStyle/>
            <a:p>
              <a:pPr algn="ctr">
                <a:lnSpc>
                  <a:spcPts val="3812"/>
                </a:lnSpc>
              </a:pPr>
              <a:r>
                <a:rPr lang="en-US" sz="2375" b="1">
                  <a:solidFill>
                    <a:srgbClr val="333F70"/>
                  </a:solidFill>
                  <a:latin typeface="Arimo Bold"/>
                  <a:ea typeface="Arimo Bold"/>
                  <a:cs typeface="Arimo Bold"/>
                  <a:sym typeface="Arimo Bold"/>
                </a:rPr>
                <a:t>3</a:t>
              </a:r>
            </a:p>
          </p:txBody>
        </p:sp>
      </p:grpSp>
      <p:grpSp>
        <p:nvGrpSpPr>
          <p:cNvPr id="34" name="Group 34"/>
          <p:cNvGrpSpPr/>
          <p:nvPr/>
        </p:nvGrpSpPr>
        <p:grpSpPr>
          <a:xfrm>
            <a:off x="9346109" y="7165181"/>
            <a:ext cx="3048000" cy="381000"/>
            <a:chOff x="0" y="0"/>
            <a:chExt cx="4064000" cy="508000"/>
          </a:xfrm>
        </p:grpSpPr>
        <p:sp>
          <p:nvSpPr>
            <p:cNvPr id="35" name="Freeform 35"/>
            <p:cNvSpPr/>
            <p:nvPr/>
          </p:nvSpPr>
          <p:spPr>
            <a:xfrm>
              <a:off x="0" y="0"/>
              <a:ext cx="4064000" cy="508000"/>
            </a:xfrm>
            <a:custGeom>
              <a:avLst/>
              <a:gdLst/>
              <a:ahLst/>
              <a:cxnLst/>
              <a:rect l="l" t="t" r="r" b="b"/>
              <a:pathLst>
                <a:path w="4064000" h="508000">
                  <a:moveTo>
                    <a:pt x="0" y="0"/>
                  </a:moveTo>
                  <a:lnTo>
                    <a:pt x="4064000" y="0"/>
                  </a:lnTo>
                  <a:lnTo>
                    <a:pt x="4064000" y="508000"/>
                  </a:lnTo>
                  <a:lnTo>
                    <a:pt x="0" y="508000"/>
                  </a:lnTo>
                  <a:close/>
                </a:path>
              </a:pathLst>
            </a:custGeom>
            <a:solidFill>
              <a:srgbClr val="000000">
                <a:alpha val="0"/>
              </a:srgbClr>
            </a:solidFill>
          </p:spPr>
        </p:sp>
        <p:sp>
          <p:nvSpPr>
            <p:cNvPr id="36" name="TextBox 36"/>
            <p:cNvSpPr txBox="1"/>
            <p:nvPr/>
          </p:nvSpPr>
          <p:spPr>
            <a:xfrm>
              <a:off x="0" y="-28575"/>
              <a:ext cx="4064000" cy="536575"/>
            </a:xfrm>
            <a:prstGeom prst="rect">
              <a:avLst/>
            </a:prstGeom>
          </p:spPr>
          <p:txBody>
            <a:bodyPr lIns="0" tIns="0" rIns="0" bIns="0" rtlCol="0" anchor="t"/>
            <a:lstStyle/>
            <a:p>
              <a:pPr algn="l">
                <a:lnSpc>
                  <a:spcPts val="3000"/>
                </a:lnSpc>
              </a:pPr>
              <a:r>
                <a:rPr lang="en-US" sz="2375" b="1">
                  <a:solidFill>
                    <a:srgbClr val="333F70"/>
                  </a:solidFill>
                  <a:latin typeface="Arimo Bold"/>
                  <a:ea typeface="Arimo Bold"/>
                  <a:cs typeface="Arimo Bold"/>
                  <a:sym typeface="Arimo Bold"/>
                </a:rPr>
                <a:t>Güvenli Kullanın</a:t>
              </a:r>
            </a:p>
          </p:txBody>
        </p:sp>
      </p:grpSp>
      <p:grpSp>
        <p:nvGrpSpPr>
          <p:cNvPr id="37" name="Group 37"/>
          <p:cNvGrpSpPr/>
          <p:nvPr/>
        </p:nvGrpSpPr>
        <p:grpSpPr>
          <a:xfrm>
            <a:off x="9346109" y="7692479"/>
            <a:ext cx="7844730" cy="1169789"/>
            <a:chOff x="0" y="0"/>
            <a:chExt cx="10459640" cy="1559718"/>
          </a:xfrm>
        </p:grpSpPr>
        <p:sp>
          <p:nvSpPr>
            <p:cNvPr id="38" name="Freeform 38"/>
            <p:cNvSpPr/>
            <p:nvPr/>
          </p:nvSpPr>
          <p:spPr>
            <a:xfrm>
              <a:off x="0" y="0"/>
              <a:ext cx="10459640" cy="1559718"/>
            </a:xfrm>
            <a:custGeom>
              <a:avLst/>
              <a:gdLst/>
              <a:ahLst/>
              <a:cxnLst/>
              <a:rect l="l" t="t" r="r" b="b"/>
              <a:pathLst>
                <a:path w="10459640" h="1559718">
                  <a:moveTo>
                    <a:pt x="0" y="0"/>
                  </a:moveTo>
                  <a:lnTo>
                    <a:pt x="10459640" y="0"/>
                  </a:lnTo>
                  <a:lnTo>
                    <a:pt x="10459640" y="1559718"/>
                  </a:lnTo>
                  <a:lnTo>
                    <a:pt x="0" y="1559718"/>
                  </a:lnTo>
                  <a:close/>
                </a:path>
              </a:pathLst>
            </a:custGeom>
            <a:solidFill>
              <a:srgbClr val="000000">
                <a:alpha val="0"/>
              </a:srgbClr>
            </a:solidFill>
          </p:spPr>
        </p:sp>
        <p:sp>
          <p:nvSpPr>
            <p:cNvPr id="39" name="TextBox 39"/>
            <p:cNvSpPr txBox="1"/>
            <p:nvPr/>
          </p:nvSpPr>
          <p:spPr>
            <a:xfrm>
              <a:off x="0" y="-76200"/>
              <a:ext cx="10459640" cy="1635918"/>
            </a:xfrm>
            <a:prstGeom prst="rect">
              <a:avLst/>
            </a:prstGeom>
          </p:spPr>
          <p:txBody>
            <a:bodyPr lIns="0" tIns="0" rIns="0" bIns="0" rtlCol="0" anchor="t"/>
            <a:lstStyle/>
            <a:p>
              <a:pPr algn="l">
                <a:lnSpc>
                  <a:spcPts val="3062"/>
                </a:lnSpc>
              </a:pPr>
              <a:r>
                <a:rPr lang="en-US" sz="1874">
                  <a:solidFill>
                    <a:srgbClr val="333F70"/>
                  </a:solidFill>
                  <a:latin typeface="Open Sans"/>
                  <a:ea typeface="Open Sans"/>
                  <a:cs typeface="Open Sans"/>
                  <a:sym typeface="Open Sans"/>
                </a:rPr>
                <a:t>Yangın söndürücüler sadece eğitimli kişiler tarafından ve gerektiğinde kullanılmalıdır. Yangını kontrol edemeyeceğinizi fark ederseniz, hemen binayı boşaltın ve yetkililere haber verin.</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sp>
        <p:nvSpPr>
          <p:cNvPr id="6" name="Freeform 6" descr="preencoded.png"/>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a:stretch>
          </a:blipFill>
        </p:spPr>
      </p:sp>
      <p:grpSp>
        <p:nvGrpSpPr>
          <p:cNvPr id="7" name="Group 7"/>
          <p:cNvGrpSpPr/>
          <p:nvPr/>
        </p:nvGrpSpPr>
        <p:grpSpPr>
          <a:xfrm>
            <a:off x="7742635" y="767209"/>
            <a:ext cx="9660731" cy="1579661"/>
            <a:chOff x="0" y="0"/>
            <a:chExt cx="12880975" cy="2106215"/>
          </a:xfrm>
        </p:grpSpPr>
        <p:sp>
          <p:nvSpPr>
            <p:cNvPr id="8" name="Freeform 8"/>
            <p:cNvSpPr/>
            <p:nvPr/>
          </p:nvSpPr>
          <p:spPr>
            <a:xfrm>
              <a:off x="0" y="0"/>
              <a:ext cx="12880975" cy="2106215"/>
            </a:xfrm>
            <a:custGeom>
              <a:avLst/>
              <a:gdLst/>
              <a:ahLst/>
              <a:cxnLst/>
              <a:rect l="l" t="t" r="r" b="b"/>
              <a:pathLst>
                <a:path w="12880975" h="2106215">
                  <a:moveTo>
                    <a:pt x="0" y="0"/>
                  </a:moveTo>
                  <a:lnTo>
                    <a:pt x="12880975" y="0"/>
                  </a:lnTo>
                  <a:lnTo>
                    <a:pt x="12880975" y="2106215"/>
                  </a:lnTo>
                  <a:lnTo>
                    <a:pt x="0" y="2106215"/>
                  </a:lnTo>
                  <a:close/>
                </a:path>
              </a:pathLst>
            </a:custGeom>
            <a:solidFill>
              <a:srgbClr val="000000">
                <a:alpha val="0"/>
              </a:srgbClr>
            </a:solidFill>
          </p:spPr>
        </p:sp>
        <p:sp>
          <p:nvSpPr>
            <p:cNvPr id="9" name="TextBox 9"/>
            <p:cNvSpPr txBox="1"/>
            <p:nvPr/>
          </p:nvSpPr>
          <p:spPr>
            <a:xfrm>
              <a:off x="0" y="-47625"/>
              <a:ext cx="12880975" cy="2153840"/>
            </a:xfrm>
            <a:prstGeom prst="rect">
              <a:avLst/>
            </a:prstGeom>
          </p:spPr>
          <p:txBody>
            <a:bodyPr lIns="0" tIns="0" rIns="0" bIns="0" rtlCol="0" anchor="t"/>
            <a:lstStyle/>
            <a:p>
              <a:pPr algn="l">
                <a:lnSpc>
                  <a:spcPts val="6187"/>
                </a:lnSpc>
              </a:pPr>
              <a:r>
                <a:rPr lang="en-US" sz="4937" b="1">
                  <a:solidFill>
                    <a:srgbClr val="333F70"/>
                  </a:solidFill>
                  <a:latin typeface="Arimo Bold"/>
                  <a:ea typeface="Arimo Bold"/>
                  <a:cs typeface="Arimo Bold"/>
                  <a:sym typeface="Arimo Bold"/>
                </a:rPr>
                <a:t>Kaçış Rotalarındaki Engelleri Kaldırma</a:t>
              </a:r>
            </a:p>
          </p:txBody>
        </p:sp>
      </p:grpSp>
      <p:sp>
        <p:nvSpPr>
          <p:cNvPr id="10" name="Freeform 10" descr="preencoded.png"/>
          <p:cNvSpPr/>
          <p:nvPr/>
        </p:nvSpPr>
        <p:spPr>
          <a:xfrm>
            <a:off x="7742635" y="2725936"/>
            <a:ext cx="1263700" cy="2264569"/>
          </a:xfrm>
          <a:custGeom>
            <a:avLst/>
            <a:gdLst/>
            <a:ahLst/>
            <a:cxnLst/>
            <a:rect l="l" t="t" r="r" b="b"/>
            <a:pathLst>
              <a:path w="1263700" h="2264569">
                <a:moveTo>
                  <a:pt x="0" y="0"/>
                </a:moveTo>
                <a:lnTo>
                  <a:pt x="1263700" y="0"/>
                </a:lnTo>
                <a:lnTo>
                  <a:pt x="1263700" y="2264569"/>
                </a:lnTo>
                <a:lnTo>
                  <a:pt x="0" y="2264569"/>
                </a:lnTo>
                <a:lnTo>
                  <a:pt x="0" y="0"/>
                </a:lnTo>
                <a:close/>
              </a:path>
            </a:pathLst>
          </a:custGeom>
          <a:blipFill>
            <a:blip r:embed="rId4"/>
            <a:stretch>
              <a:fillRect l="-70" r="-70"/>
            </a:stretch>
          </a:blipFill>
        </p:spPr>
      </p:sp>
      <p:grpSp>
        <p:nvGrpSpPr>
          <p:cNvPr id="11" name="Group 11"/>
          <p:cNvGrpSpPr/>
          <p:nvPr/>
        </p:nvGrpSpPr>
        <p:grpSpPr>
          <a:xfrm>
            <a:off x="9385399" y="2978646"/>
            <a:ext cx="3571875" cy="394841"/>
            <a:chOff x="0" y="0"/>
            <a:chExt cx="4762500" cy="526455"/>
          </a:xfrm>
        </p:grpSpPr>
        <p:sp>
          <p:nvSpPr>
            <p:cNvPr id="12" name="Freeform 12"/>
            <p:cNvSpPr/>
            <p:nvPr/>
          </p:nvSpPr>
          <p:spPr>
            <a:xfrm>
              <a:off x="0" y="0"/>
              <a:ext cx="4762500" cy="526455"/>
            </a:xfrm>
            <a:custGeom>
              <a:avLst/>
              <a:gdLst/>
              <a:ahLst/>
              <a:cxnLst/>
              <a:rect l="l" t="t" r="r" b="b"/>
              <a:pathLst>
                <a:path w="4762500" h="526455">
                  <a:moveTo>
                    <a:pt x="0" y="0"/>
                  </a:moveTo>
                  <a:lnTo>
                    <a:pt x="4762500" y="0"/>
                  </a:lnTo>
                  <a:lnTo>
                    <a:pt x="4762500" y="526455"/>
                  </a:lnTo>
                  <a:lnTo>
                    <a:pt x="0" y="526455"/>
                  </a:lnTo>
                  <a:close/>
                </a:path>
              </a:pathLst>
            </a:custGeom>
            <a:solidFill>
              <a:srgbClr val="000000">
                <a:alpha val="0"/>
              </a:srgbClr>
            </a:solidFill>
          </p:spPr>
        </p:sp>
        <p:sp>
          <p:nvSpPr>
            <p:cNvPr id="13" name="TextBox 13"/>
            <p:cNvSpPr txBox="1"/>
            <p:nvPr/>
          </p:nvSpPr>
          <p:spPr>
            <a:xfrm>
              <a:off x="0" y="-19050"/>
              <a:ext cx="4762500" cy="545505"/>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Engelleri Belirleyin</a:t>
              </a:r>
            </a:p>
          </p:txBody>
        </p:sp>
      </p:grpSp>
      <p:grpSp>
        <p:nvGrpSpPr>
          <p:cNvPr id="14" name="Group 14"/>
          <p:cNvGrpSpPr/>
          <p:nvPr/>
        </p:nvGrpSpPr>
        <p:grpSpPr>
          <a:xfrm>
            <a:off x="9385399" y="3525142"/>
            <a:ext cx="8017966" cy="1212651"/>
            <a:chOff x="0" y="0"/>
            <a:chExt cx="10690622" cy="1616868"/>
          </a:xfrm>
        </p:grpSpPr>
        <p:sp>
          <p:nvSpPr>
            <p:cNvPr id="15" name="Freeform 15"/>
            <p:cNvSpPr/>
            <p:nvPr/>
          </p:nvSpPr>
          <p:spPr>
            <a:xfrm>
              <a:off x="0" y="0"/>
              <a:ext cx="10690622" cy="1616868"/>
            </a:xfrm>
            <a:custGeom>
              <a:avLst/>
              <a:gdLst/>
              <a:ahLst/>
              <a:cxnLst/>
              <a:rect l="l" t="t" r="r" b="b"/>
              <a:pathLst>
                <a:path w="10690622" h="1616868">
                  <a:moveTo>
                    <a:pt x="0" y="0"/>
                  </a:moveTo>
                  <a:lnTo>
                    <a:pt x="10690622" y="0"/>
                  </a:lnTo>
                  <a:lnTo>
                    <a:pt x="10690622" y="1616868"/>
                  </a:lnTo>
                  <a:lnTo>
                    <a:pt x="0" y="1616868"/>
                  </a:lnTo>
                  <a:close/>
                </a:path>
              </a:pathLst>
            </a:custGeom>
            <a:solidFill>
              <a:srgbClr val="000000">
                <a:alpha val="0"/>
              </a:srgbClr>
            </a:solidFill>
          </p:spPr>
        </p:sp>
        <p:sp>
          <p:nvSpPr>
            <p:cNvPr id="16" name="TextBox 16"/>
            <p:cNvSpPr txBox="1"/>
            <p:nvPr/>
          </p:nvSpPr>
          <p:spPr>
            <a:xfrm>
              <a:off x="0" y="-85725"/>
              <a:ext cx="10690622" cy="1702593"/>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Kaçış rotalarında herhangi bir engel olup olmadığını kontrol edin. Engeller, yangın sırasında insanların tahliye edilmesini engelleyebilir ve ciddi sorunlara yol açabilir.</a:t>
              </a:r>
            </a:p>
          </p:txBody>
        </p:sp>
      </p:grpSp>
      <p:sp>
        <p:nvSpPr>
          <p:cNvPr id="17" name="Freeform 17" descr="preencoded.png"/>
          <p:cNvSpPr/>
          <p:nvPr/>
        </p:nvSpPr>
        <p:spPr>
          <a:xfrm>
            <a:off x="7742635" y="4990505"/>
            <a:ext cx="1263700" cy="2264569"/>
          </a:xfrm>
          <a:custGeom>
            <a:avLst/>
            <a:gdLst/>
            <a:ahLst/>
            <a:cxnLst/>
            <a:rect l="l" t="t" r="r" b="b"/>
            <a:pathLst>
              <a:path w="1263700" h="2264569">
                <a:moveTo>
                  <a:pt x="0" y="0"/>
                </a:moveTo>
                <a:lnTo>
                  <a:pt x="1263700" y="0"/>
                </a:lnTo>
                <a:lnTo>
                  <a:pt x="1263700" y="2264569"/>
                </a:lnTo>
                <a:lnTo>
                  <a:pt x="0" y="2264569"/>
                </a:lnTo>
                <a:lnTo>
                  <a:pt x="0" y="0"/>
                </a:lnTo>
                <a:close/>
              </a:path>
            </a:pathLst>
          </a:custGeom>
          <a:blipFill>
            <a:blip r:embed="rId5"/>
            <a:stretch>
              <a:fillRect l="-70" r="-70"/>
            </a:stretch>
          </a:blipFill>
        </p:spPr>
      </p:sp>
      <p:grpSp>
        <p:nvGrpSpPr>
          <p:cNvPr id="18" name="Group 18"/>
          <p:cNvGrpSpPr/>
          <p:nvPr/>
        </p:nvGrpSpPr>
        <p:grpSpPr>
          <a:xfrm>
            <a:off x="9385399" y="5243215"/>
            <a:ext cx="3278535" cy="394841"/>
            <a:chOff x="0" y="0"/>
            <a:chExt cx="4371380" cy="526455"/>
          </a:xfrm>
        </p:grpSpPr>
        <p:sp>
          <p:nvSpPr>
            <p:cNvPr id="19" name="Freeform 19"/>
            <p:cNvSpPr/>
            <p:nvPr/>
          </p:nvSpPr>
          <p:spPr>
            <a:xfrm>
              <a:off x="0" y="0"/>
              <a:ext cx="4371380" cy="526455"/>
            </a:xfrm>
            <a:custGeom>
              <a:avLst/>
              <a:gdLst/>
              <a:ahLst/>
              <a:cxnLst/>
              <a:rect l="l" t="t" r="r" b="b"/>
              <a:pathLst>
                <a:path w="4371380" h="526455">
                  <a:moveTo>
                    <a:pt x="0" y="0"/>
                  </a:moveTo>
                  <a:lnTo>
                    <a:pt x="4371380" y="0"/>
                  </a:lnTo>
                  <a:lnTo>
                    <a:pt x="4371380" y="526455"/>
                  </a:lnTo>
                  <a:lnTo>
                    <a:pt x="0" y="526455"/>
                  </a:lnTo>
                  <a:close/>
                </a:path>
              </a:pathLst>
            </a:custGeom>
            <a:solidFill>
              <a:srgbClr val="000000">
                <a:alpha val="0"/>
              </a:srgbClr>
            </a:solidFill>
          </p:spPr>
        </p:sp>
        <p:sp>
          <p:nvSpPr>
            <p:cNvPr id="20" name="TextBox 20"/>
            <p:cNvSpPr txBox="1"/>
            <p:nvPr/>
          </p:nvSpPr>
          <p:spPr>
            <a:xfrm>
              <a:off x="0" y="-19050"/>
              <a:ext cx="4371380" cy="545505"/>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Engelleri Kaldırın</a:t>
              </a:r>
            </a:p>
          </p:txBody>
        </p:sp>
      </p:grpSp>
      <p:grpSp>
        <p:nvGrpSpPr>
          <p:cNvPr id="21" name="Group 21"/>
          <p:cNvGrpSpPr/>
          <p:nvPr/>
        </p:nvGrpSpPr>
        <p:grpSpPr>
          <a:xfrm>
            <a:off x="9385399" y="5789711"/>
            <a:ext cx="8017966" cy="1212651"/>
            <a:chOff x="0" y="0"/>
            <a:chExt cx="10690622" cy="1616868"/>
          </a:xfrm>
        </p:grpSpPr>
        <p:sp>
          <p:nvSpPr>
            <p:cNvPr id="22" name="Freeform 22"/>
            <p:cNvSpPr/>
            <p:nvPr/>
          </p:nvSpPr>
          <p:spPr>
            <a:xfrm>
              <a:off x="0" y="0"/>
              <a:ext cx="10690622" cy="1616868"/>
            </a:xfrm>
            <a:custGeom>
              <a:avLst/>
              <a:gdLst/>
              <a:ahLst/>
              <a:cxnLst/>
              <a:rect l="l" t="t" r="r" b="b"/>
              <a:pathLst>
                <a:path w="10690622" h="1616868">
                  <a:moveTo>
                    <a:pt x="0" y="0"/>
                  </a:moveTo>
                  <a:lnTo>
                    <a:pt x="10690622" y="0"/>
                  </a:lnTo>
                  <a:lnTo>
                    <a:pt x="10690622" y="1616868"/>
                  </a:lnTo>
                  <a:lnTo>
                    <a:pt x="0" y="1616868"/>
                  </a:lnTo>
                  <a:close/>
                </a:path>
              </a:pathLst>
            </a:custGeom>
            <a:solidFill>
              <a:srgbClr val="000000">
                <a:alpha val="0"/>
              </a:srgbClr>
            </a:solidFill>
          </p:spPr>
        </p:sp>
        <p:sp>
          <p:nvSpPr>
            <p:cNvPr id="23" name="TextBox 23"/>
            <p:cNvSpPr txBox="1"/>
            <p:nvPr/>
          </p:nvSpPr>
          <p:spPr>
            <a:xfrm>
              <a:off x="0" y="-85725"/>
              <a:ext cx="10690622" cy="1702593"/>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Belirlediğiniz engelleri mümkünse kaldırın. Küçük eşyalar, mobilyalar veya diğer engelleri güvenli bir şekilde yolun dışına taşıyın. Bu, tahliye sırasında daha hızlı ve güvenli bir yol açar.</a:t>
              </a:r>
            </a:p>
          </p:txBody>
        </p:sp>
      </p:grpSp>
      <p:sp>
        <p:nvSpPr>
          <p:cNvPr id="24" name="Freeform 24" descr="preencoded.png"/>
          <p:cNvSpPr/>
          <p:nvPr/>
        </p:nvSpPr>
        <p:spPr>
          <a:xfrm>
            <a:off x="7742635" y="7255074"/>
            <a:ext cx="1263700" cy="2264569"/>
          </a:xfrm>
          <a:custGeom>
            <a:avLst/>
            <a:gdLst/>
            <a:ahLst/>
            <a:cxnLst/>
            <a:rect l="l" t="t" r="r" b="b"/>
            <a:pathLst>
              <a:path w="1263700" h="2264569">
                <a:moveTo>
                  <a:pt x="0" y="0"/>
                </a:moveTo>
                <a:lnTo>
                  <a:pt x="1263700" y="0"/>
                </a:lnTo>
                <a:lnTo>
                  <a:pt x="1263700" y="2264568"/>
                </a:lnTo>
                <a:lnTo>
                  <a:pt x="0" y="2264568"/>
                </a:lnTo>
                <a:lnTo>
                  <a:pt x="0" y="0"/>
                </a:lnTo>
                <a:close/>
              </a:path>
            </a:pathLst>
          </a:custGeom>
          <a:blipFill>
            <a:blip r:embed="rId6"/>
            <a:stretch>
              <a:fillRect l="-70" r="-70"/>
            </a:stretch>
          </a:blipFill>
        </p:spPr>
      </p:sp>
      <p:grpSp>
        <p:nvGrpSpPr>
          <p:cNvPr id="25" name="Group 25"/>
          <p:cNvGrpSpPr/>
          <p:nvPr/>
        </p:nvGrpSpPr>
        <p:grpSpPr>
          <a:xfrm>
            <a:off x="9385399" y="7507784"/>
            <a:ext cx="3304134" cy="394841"/>
            <a:chOff x="0" y="0"/>
            <a:chExt cx="4405512" cy="526455"/>
          </a:xfrm>
        </p:grpSpPr>
        <p:sp>
          <p:nvSpPr>
            <p:cNvPr id="26" name="Freeform 26"/>
            <p:cNvSpPr/>
            <p:nvPr/>
          </p:nvSpPr>
          <p:spPr>
            <a:xfrm>
              <a:off x="0" y="0"/>
              <a:ext cx="4405512" cy="526455"/>
            </a:xfrm>
            <a:custGeom>
              <a:avLst/>
              <a:gdLst/>
              <a:ahLst/>
              <a:cxnLst/>
              <a:rect l="l" t="t" r="r" b="b"/>
              <a:pathLst>
                <a:path w="4405512" h="526455">
                  <a:moveTo>
                    <a:pt x="0" y="0"/>
                  </a:moveTo>
                  <a:lnTo>
                    <a:pt x="4405512" y="0"/>
                  </a:lnTo>
                  <a:lnTo>
                    <a:pt x="4405512" y="526455"/>
                  </a:lnTo>
                  <a:lnTo>
                    <a:pt x="0" y="526455"/>
                  </a:lnTo>
                  <a:close/>
                </a:path>
              </a:pathLst>
            </a:custGeom>
            <a:solidFill>
              <a:srgbClr val="000000">
                <a:alpha val="0"/>
              </a:srgbClr>
            </a:solidFill>
          </p:spPr>
        </p:sp>
        <p:sp>
          <p:nvSpPr>
            <p:cNvPr id="27" name="TextBox 27"/>
            <p:cNvSpPr txBox="1"/>
            <p:nvPr/>
          </p:nvSpPr>
          <p:spPr>
            <a:xfrm>
              <a:off x="0" y="-19050"/>
              <a:ext cx="4405512" cy="545505"/>
            </a:xfrm>
            <a:prstGeom prst="rect">
              <a:avLst/>
            </a:prstGeom>
          </p:spPr>
          <p:txBody>
            <a:bodyPr lIns="0" tIns="0" rIns="0" bIns="0" rtlCol="0" anchor="t"/>
            <a:lstStyle/>
            <a:p>
              <a:pPr algn="l">
                <a:lnSpc>
                  <a:spcPts val="3062"/>
                </a:lnSpc>
              </a:pPr>
              <a:r>
                <a:rPr lang="en-US" sz="2437" b="1">
                  <a:solidFill>
                    <a:srgbClr val="333F70"/>
                  </a:solidFill>
                  <a:latin typeface="Arimo Bold"/>
                  <a:ea typeface="Arimo Bold"/>
                  <a:cs typeface="Arimo Bold"/>
                  <a:sym typeface="Arimo Bold"/>
                </a:rPr>
                <a:t>Güvenli Yolu Açın</a:t>
              </a:r>
            </a:p>
          </p:txBody>
        </p:sp>
      </p:grpSp>
      <p:grpSp>
        <p:nvGrpSpPr>
          <p:cNvPr id="28" name="Group 28"/>
          <p:cNvGrpSpPr/>
          <p:nvPr/>
        </p:nvGrpSpPr>
        <p:grpSpPr>
          <a:xfrm>
            <a:off x="9385399" y="8054280"/>
            <a:ext cx="8017966" cy="1212651"/>
            <a:chOff x="0" y="0"/>
            <a:chExt cx="10690622" cy="1616868"/>
          </a:xfrm>
        </p:grpSpPr>
        <p:sp>
          <p:nvSpPr>
            <p:cNvPr id="29" name="Freeform 29"/>
            <p:cNvSpPr/>
            <p:nvPr/>
          </p:nvSpPr>
          <p:spPr>
            <a:xfrm>
              <a:off x="0" y="0"/>
              <a:ext cx="10690622" cy="1616868"/>
            </a:xfrm>
            <a:custGeom>
              <a:avLst/>
              <a:gdLst/>
              <a:ahLst/>
              <a:cxnLst/>
              <a:rect l="l" t="t" r="r" b="b"/>
              <a:pathLst>
                <a:path w="10690622" h="1616868">
                  <a:moveTo>
                    <a:pt x="0" y="0"/>
                  </a:moveTo>
                  <a:lnTo>
                    <a:pt x="10690622" y="0"/>
                  </a:lnTo>
                  <a:lnTo>
                    <a:pt x="10690622" y="1616868"/>
                  </a:lnTo>
                  <a:lnTo>
                    <a:pt x="0" y="1616868"/>
                  </a:lnTo>
                  <a:close/>
                </a:path>
              </a:pathLst>
            </a:custGeom>
            <a:solidFill>
              <a:srgbClr val="000000">
                <a:alpha val="0"/>
              </a:srgbClr>
            </a:solidFill>
          </p:spPr>
        </p:sp>
        <p:sp>
          <p:nvSpPr>
            <p:cNvPr id="30" name="TextBox 30"/>
            <p:cNvSpPr txBox="1"/>
            <p:nvPr/>
          </p:nvSpPr>
          <p:spPr>
            <a:xfrm>
              <a:off x="0" y="-85725"/>
              <a:ext cx="10690622" cy="1702593"/>
            </a:xfrm>
            <a:prstGeom prst="rect">
              <a:avLst/>
            </a:prstGeom>
          </p:spPr>
          <p:txBody>
            <a:bodyPr lIns="0" tIns="0" rIns="0" bIns="0" rtlCol="0" anchor="t"/>
            <a:lstStyle/>
            <a:p>
              <a:pPr algn="l">
                <a:lnSpc>
                  <a:spcPts val="3125"/>
                </a:lnSpc>
              </a:pPr>
              <a:r>
                <a:rPr lang="en-US" sz="1937">
                  <a:solidFill>
                    <a:srgbClr val="333F70"/>
                  </a:solidFill>
                  <a:latin typeface="Open Sans"/>
                  <a:ea typeface="Open Sans"/>
                  <a:cs typeface="Open Sans"/>
                  <a:sym typeface="Open Sans"/>
                </a:rPr>
                <a:t>Engellerin kaldırılmasıyla birlikte, herkesin tahliye için güvenli bir şekilde yol alabileceği bir yol açılmış olur. Bu, herkesin acil durumda güvenli bir şekilde tahliye edilmesini sağlar.</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grpSp>
        <p:nvGrpSpPr>
          <p:cNvPr id="6" name="Group 6"/>
          <p:cNvGrpSpPr/>
          <p:nvPr/>
        </p:nvGrpSpPr>
        <p:grpSpPr>
          <a:xfrm>
            <a:off x="7684145" y="819894"/>
            <a:ext cx="9777710" cy="1475482"/>
            <a:chOff x="0" y="0"/>
            <a:chExt cx="13036947" cy="1967310"/>
          </a:xfrm>
        </p:grpSpPr>
        <p:sp>
          <p:nvSpPr>
            <p:cNvPr id="7" name="Freeform 7"/>
            <p:cNvSpPr/>
            <p:nvPr/>
          </p:nvSpPr>
          <p:spPr>
            <a:xfrm>
              <a:off x="0" y="0"/>
              <a:ext cx="13036947" cy="1967310"/>
            </a:xfrm>
            <a:custGeom>
              <a:avLst/>
              <a:gdLst/>
              <a:ahLst/>
              <a:cxnLst/>
              <a:rect l="l" t="t" r="r" b="b"/>
              <a:pathLst>
                <a:path w="13036947" h="1967310">
                  <a:moveTo>
                    <a:pt x="0" y="0"/>
                  </a:moveTo>
                  <a:lnTo>
                    <a:pt x="13036947" y="0"/>
                  </a:lnTo>
                  <a:lnTo>
                    <a:pt x="13036947" y="1967310"/>
                  </a:lnTo>
                  <a:lnTo>
                    <a:pt x="0" y="1967310"/>
                  </a:lnTo>
                  <a:close/>
                </a:path>
              </a:pathLst>
            </a:custGeom>
            <a:solidFill>
              <a:srgbClr val="000000">
                <a:alpha val="0"/>
              </a:srgbClr>
            </a:solidFill>
          </p:spPr>
        </p:sp>
        <p:sp>
          <p:nvSpPr>
            <p:cNvPr id="8" name="TextBox 8"/>
            <p:cNvSpPr txBox="1"/>
            <p:nvPr/>
          </p:nvSpPr>
          <p:spPr>
            <a:xfrm>
              <a:off x="0" y="-47625"/>
              <a:ext cx="13036947" cy="2014935"/>
            </a:xfrm>
            <a:prstGeom prst="rect">
              <a:avLst/>
            </a:prstGeom>
          </p:spPr>
          <p:txBody>
            <a:bodyPr lIns="0" tIns="0" rIns="0" bIns="0" rtlCol="0" anchor="t"/>
            <a:lstStyle/>
            <a:p>
              <a:pPr algn="l">
                <a:lnSpc>
                  <a:spcPts val="5750"/>
                </a:lnSpc>
              </a:pPr>
              <a:r>
                <a:rPr lang="en-US" sz="4625" b="1">
                  <a:solidFill>
                    <a:srgbClr val="333F70"/>
                  </a:solidFill>
                  <a:latin typeface="Arimo Bold"/>
                  <a:ea typeface="Arimo Bold"/>
                  <a:cs typeface="Arimo Bold"/>
                  <a:sym typeface="Arimo Bold"/>
                </a:rPr>
                <a:t>Duman Dolu Alanlarda Yerde Süründürerek Çıkış</a:t>
              </a:r>
            </a:p>
          </p:txBody>
        </p:sp>
      </p:grpSp>
      <p:grpSp>
        <p:nvGrpSpPr>
          <p:cNvPr id="9" name="Group 9"/>
          <p:cNvGrpSpPr/>
          <p:nvPr/>
        </p:nvGrpSpPr>
        <p:grpSpPr>
          <a:xfrm>
            <a:off x="8023920" y="2649439"/>
            <a:ext cx="28575" cy="6817519"/>
            <a:chOff x="0" y="0"/>
            <a:chExt cx="38100" cy="9090025"/>
          </a:xfrm>
        </p:grpSpPr>
        <p:sp>
          <p:nvSpPr>
            <p:cNvPr id="10" name="Freeform 10"/>
            <p:cNvSpPr/>
            <p:nvPr/>
          </p:nvSpPr>
          <p:spPr>
            <a:xfrm>
              <a:off x="0" y="0"/>
              <a:ext cx="38100" cy="9090025"/>
            </a:xfrm>
            <a:custGeom>
              <a:avLst/>
              <a:gdLst/>
              <a:ahLst/>
              <a:cxnLst/>
              <a:rect l="l" t="t" r="r" b="b"/>
              <a:pathLst>
                <a:path w="38100" h="9090025">
                  <a:moveTo>
                    <a:pt x="0" y="19050"/>
                  </a:moveTo>
                  <a:cubicBezTo>
                    <a:pt x="0" y="8509"/>
                    <a:pt x="8509" y="0"/>
                    <a:pt x="19050" y="0"/>
                  </a:cubicBezTo>
                  <a:cubicBezTo>
                    <a:pt x="29591" y="0"/>
                    <a:pt x="38100" y="8509"/>
                    <a:pt x="38100" y="19050"/>
                  </a:cubicBezTo>
                  <a:lnTo>
                    <a:pt x="38100" y="9070975"/>
                  </a:lnTo>
                  <a:cubicBezTo>
                    <a:pt x="38100" y="9081516"/>
                    <a:pt x="29591" y="9090025"/>
                    <a:pt x="19050" y="9090025"/>
                  </a:cubicBezTo>
                  <a:cubicBezTo>
                    <a:pt x="8509" y="9090025"/>
                    <a:pt x="0" y="9081516"/>
                    <a:pt x="0" y="9070975"/>
                  </a:cubicBezTo>
                  <a:close/>
                </a:path>
              </a:pathLst>
            </a:custGeom>
            <a:solidFill>
              <a:srgbClr val="BCDBD4"/>
            </a:solidFill>
          </p:spPr>
        </p:sp>
      </p:grpSp>
      <p:grpSp>
        <p:nvGrpSpPr>
          <p:cNvPr id="11" name="Group 11"/>
          <p:cNvGrpSpPr/>
          <p:nvPr/>
        </p:nvGrpSpPr>
        <p:grpSpPr>
          <a:xfrm>
            <a:off x="8275216" y="3166170"/>
            <a:ext cx="826145" cy="28575"/>
            <a:chOff x="0" y="0"/>
            <a:chExt cx="1101527" cy="38100"/>
          </a:xfrm>
        </p:grpSpPr>
        <p:sp>
          <p:nvSpPr>
            <p:cNvPr id="12" name="Freeform 12"/>
            <p:cNvSpPr/>
            <p:nvPr/>
          </p:nvSpPr>
          <p:spPr>
            <a:xfrm>
              <a:off x="0" y="0"/>
              <a:ext cx="1101471" cy="38100"/>
            </a:xfrm>
            <a:custGeom>
              <a:avLst/>
              <a:gdLst/>
              <a:ahLst/>
              <a:cxnLst/>
              <a:rect l="l" t="t" r="r" b="b"/>
              <a:pathLst>
                <a:path w="1101471" h="38100">
                  <a:moveTo>
                    <a:pt x="0" y="19050"/>
                  </a:moveTo>
                  <a:cubicBezTo>
                    <a:pt x="0" y="8509"/>
                    <a:pt x="8509" y="0"/>
                    <a:pt x="19050" y="0"/>
                  </a:cubicBezTo>
                  <a:lnTo>
                    <a:pt x="1082421" y="0"/>
                  </a:lnTo>
                  <a:cubicBezTo>
                    <a:pt x="1092962" y="0"/>
                    <a:pt x="1101471" y="8509"/>
                    <a:pt x="1101471" y="19050"/>
                  </a:cubicBezTo>
                  <a:cubicBezTo>
                    <a:pt x="1101471" y="29591"/>
                    <a:pt x="1092962" y="38100"/>
                    <a:pt x="1082421" y="38100"/>
                  </a:cubicBezTo>
                  <a:lnTo>
                    <a:pt x="19050" y="38100"/>
                  </a:lnTo>
                  <a:cubicBezTo>
                    <a:pt x="8509" y="38100"/>
                    <a:pt x="0" y="29591"/>
                    <a:pt x="0" y="19050"/>
                  </a:cubicBezTo>
                  <a:close/>
                </a:path>
              </a:pathLst>
            </a:custGeom>
            <a:solidFill>
              <a:srgbClr val="BCDBD4"/>
            </a:solidFill>
          </p:spPr>
        </p:sp>
      </p:grpSp>
      <p:grpSp>
        <p:nvGrpSpPr>
          <p:cNvPr id="13" name="Group 13"/>
          <p:cNvGrpSpPr/>
          <p:nvPr/>
        </p:nvGrpSpPr>
        <p:grpSpPr>
          <a:xfrm>
            <a:off x="7767861" y="2910185"/>
            <a:ext cx="540693" cy="540692"/>
            <a:chOff x="0" y="0"/>
            <a:chExt cx="720923" cy="720923"/>
          </a:xfrm>
        </p:grpSpPr>
        <p:sp>
          <p:nvSpPr>
            <p:cNvPr id="14" name="Freeform 14"/>
            <p:cNvSpPr/>
            <p:nvPr/>
          </p:nvSpPr>
          <p:spPr>
            <a:xfrm>
              <a:off x="6350" y="6350"/>
              <a:ext cx="708279" cy="708279"/>
            </a:xfrm>
            <a:custGeom>
              <a:avLst/>
              <a:gdLst/>
              <a:ahLst/>
              <a:cxnLst/>
              <a:rect l="l" t="t" r="r" b="b"/>
              <a:pathLst>
                <a:path w="708279" h="708279">
                  <a:moveTo>
                    <a:pt x="0" y="132207"/>
                  </a:moveTo>
                  <a:cubicBezTo>
                    <a:pt x="0" y="59182"/>
                    <a:pt x="59182" y="0"/>
                    <a:pt x="132207" y="0"/>
                  </a:cubicBezTo>
                  <a:lnTo>
                    <a:pt x="576072" y="0"/>
                  </a:lnTo>
                  <a:cubicBezTo>
                    <a:pt x="648970" y="0"/>
                    <a:pt x="708279" y="59182"/>
                    <a:pt x="708279" y="132207"/>
                  </a:cubicBezTo>
                  <a:lnTo>
                    <a:pt x="708279" y="576072"/>
                  </a:lnTo>
                  <a:cubicBezTo>
                    <a:pt x="708279" y="649097"/>
                    <a:pt x="649097" y="708279"/>
                    <a:pt x="576072" y="708279"/>
                  </a:cubicBezTo>
                  <a:lnTo>
                    <a:pt x="132207" y="708279"/>
                  </a:lnTo>
                  <a:cubicBezTo>
                    <a:pt x="59182" y="708279"/>
                    <a:pt x="0" y="648970"/>
                    <a:pt x="0" y="576072"/>
                  </a:cubicBezTo>
                  <a:close/>
                </a:path>
              </a:pathLst>
            </a:custGeom>
            <a:solidFill>
              <a:srgbClr val="D6F5EE"/>
            </a:solidFill>
          </p:spPr>
        </p:sp>
        <p:sp>
          <p:nvSpPr>
            <p:cNvPr id="15" name="Freeform 15"/>
            <p:cNvSpPr/>
            <p:nvPr/>
          </p:nvSpPr>
          <p:spPr>
            <a:xfrm>
              <a:off x="0" y="0"/>
              <a:ext cx="720979" cy="720979"/>
            </a:xfrm>
            <a:custGeom>
              <a:avLst/>
              <a:gdLst/>
              <a:ahLst/>
              <a:cxnLst/>
              <a:rect l="l" t="t" r="r" b="b"/>
              <a:pathLst>
                <a:path w="720979" h="720979">
                  <a:moveTo>
                    <a:pt x="0" y="138557"/>
                  </a:moveTo>
                  <a:cubicBezTo>
                    <a:pt x="0" y="61976"/>
                    <a:pt x="61976" y="0"/>
                    <a:pt x="138557" y="0"/>
                  </a:cubicBezTo>
                  <a:lnTo>
                    <a:pt x="582422" y="0"/>
                  </a:lnTo>
                  <a:lnTo>
                    <a:pt x="582422" y="6350"/>
                  </a:lnTo>
                  <a:lnTo>
                    <a:pt x="582422" y="0"/>
                  </a:lnTo>
                  <a:cubicBezTo>
                    <a:pt x="659003" y="0"/>
                    <a:pt x="720979" y="61976"/>
                    <a:pt x="720979" y="138557"/>
                  </a:cubicBezTo>
                  <a:lnTo>
                    <a:pt x="714629" y="138557"/>
                  </a:lnTo>
                  <a:lnTo>
                    <a:pt x="720979" y="138557"/>
                  </a:lnTo>
                  <a:lnTo>
                    <a:pt x="720979" y="582422"/>
                  </a:lnTo>
                  <a:lnTo>
                    <a:pt x="714629" y="582422"/>
                  </a:lnTo>
                  <a:lnTo>
                    <a:pt x="720979" y="582422"/>
                  </a:lnTo>
                  <a:cubicBezTo>
                    <a:pt x="720979" y="659003"/>
                    <a:pt x="659003" y="720979"/>
                    <a:pt x="582422" y="720979"/>
                  </a:cubicBezTo>
                  <a:lnTo>
                    <a:pt x="582422" y="714629"/>
                  </a:lnTo>
                  <a:lnTo>
                    <a:pt x="582422" y="720979"/>
                  </a:lnTo>
                  <a:lnTo>
                    <a:pt x="138557" y="720979"/>
                  </a:lnTo>
                  <a:lnTo>
                    <a:pt x="138557" y="714629"/>
                  </a:lnTo>
                  <a:lnTo>
                    <a:pt x="138557" y="720979"/>
                  </a:lnTo>
                  <a:cubicBezTo>
                    <a:pt x="61976" y="720979"/>
                    <a:pt x="0" y="658876"/>
                    <a:pt x="0" y="582422"/>
                  </a:cubicBezTo>
                  <a:lnTo>
                    <a:pt x="0" y="138557"/>
                  </a:lnTo>
                  <a:lnTo>
                    <a:pt x="6350" y="138557"/>
                  </a:lnTo>
                  <a:lnTo>
                    <a:pt x="0" y="138557"/>
                  </a:lnTo>
                  <a:moveTo>
                    <a:pt x="12700" y="138557"/>
                  </a:moveTo>
                  <a:lnTo>
                    <a:pt x="12700" y="582422"/>
                  </a:lnTo>
                  <a:lnTo>
                    <a:pt x="6350" y="582422"/>
                  </a:lnTo>
                  <a:lnTo>
                    <a:pt x="12700" y="582422"/>
                  </a:lnTo>
                  <a:cubicBezTo>
                    <a:pt x="12700" y="651891"/>
                    <a:pt x="69088" y="708279"/>
                    <a:pt x="138557" y="708279"/>
                  </a:cubicBezTo>
                  <a:lnTo>
                    <a:pt x="582422" y="708279"/>
                  </a:lnTo>
                  <a:cubicBezTo>
                    <a:pt x="651891" y="708279"/>
                    <a:pt x="708279" y="651891"/>
                    <a:pt x="708279" y="582422"/>
                  </a:cubicBezTo>
                  <a:lnTo>
                    <a:pt x="708279" y="138557"/>
                  </a:lnTo>
                  <a:cubicBezTo>
                    <a:pt x="708279" y="69088"/>
                    <a:pt x="651891" y="12700"/>
                    <a:pt x="582422" y="12700"/>
                  </a:cubicBezTo>
                  <a:lnTo>
                    <a:pt x="138557" y="12700"/>
                  </a:lnTo>
                  <a:lnTo>
                    <a:pt x="138557" y="6350"/>
                  </a:lnTo>
                  <a:lnTo>
                    <a:pt x="138557" y="12700"/>
                  </a:lnTo>
                  <a:cubicBezTo>
                    <a:pt x="69088" y="12700"/>
                    <a:pt x="12700" y="69088"/>
                    <a:pt x="12700" y="138557"/>
                  </a:cubicBezTo>
                  <a:close/>
                </a:path>
              </a:pathLst>
            </a:custGeom>
            <a:solidFill>
              <a:srgbClr val="BCDBD4"/>
            </a:solidFill>
          </p:spPr>
        </p:sp>
      </p:grpSp>
      <p:grpSp>
        <p:nvGrpSpPr>
          <p:cNvPr id="16" name="Group 16"/>
          <p:cNvGrpSpPr/>
          <p:nvPr/>
        </p:nvGrpSpPr>
        <p:grpSpPr>
          <a:xfrm>
            <a:off x="7946156" y="3003500"/>
            <a:ext cx="184100" cy="354063"/>
            <a:chOff x="0" y="0"/>
            <a:chExt cx="245467" cy="472083"/>
          </a:xfrm>
        </p:grpSpPr>
        <p:sp>
          <p:nvSpPr>
            <p:cNvPr id="17" name="Freeform 17"/>
            <p:cNvSpPr/>
            <p:nvPr/>
          </p:nvSpPr>
          <p:spPr>
            <a:xfrm>
              <a:off x="0" y="0"/>
              <a:ext cx="245467" cy="472083"/>
            </a:xfrm>
            <a:custGeom>
              <a:avLst/>
              <a:gdLst/>
              <a:ahLst/>
              <a:cxnLst/>
              <a:rect l="l" t="t" r="r" b="b"/>
              <a:pathLst>
                <a:path w="245467" h="472083">
                  <a:moveTo>
                    <a:pt x="0" y="0"/>
                  </a:moveTo>
                  <a:lnTo>
                    <a:pt x="245467" y="0"/>
                  </a:lnTo>
                  <a:lnTo>
                    <a:pt x="245467" y="472083"/>
                  </a:lnTo>
                  <a:lnTo>
                    <a:pt x="0" y="472083"/>
                  </a:lnTo>
                  <a:close/>
                </a:path>
              </a:pathLst>
            </a:custGeom>
            <a:solidFill>
              <a:srgbClr val="000000">
                <a:alpha val="0"/>
              </a:srgbClr>
            </a:solidFill>
          </p:spPr>
        </p:sp>
        <p:sp>
          <p:nvSpPr>
            <p:cNvPr id="18" name="TextBox 18"/>
            <p:cNvSpPr txBox="1"/>
            <p:nvPr/>
          </p:nvSpPr>
          <p:spPr>
            <a:xfrm>
              <a:off x="0" y="28575"/>
              <a:ext cx="245467" cy="443508"/>
            </a:xfrm>
            <a:prstGeom prst="rect">
              <a:avLst/>
            </a:prstGeom>
          </p:spPr>
          <p:txBody>
            <a:bodyPr lIns="0" tIns="0" rIns="0" bIns="0" rtlCol="0" anchor="t"/>
            <a:lstStyle/>
            <a:p>
              <a:pPr algn="ctr">
                <a:lnSpc>
                  <a:spcPts val="2750"/>
                </a:lnSpc>
              </a:pPr>
              <a:r>
                <a:rPr lang="en-US" sz="2750" b="1">
                  <a:solidFill>
                    <a:srgbClr val="333F70"/>
                  </a:solidFill>
                  <a:latin typeface="Arimo Bold"/>
                  <a:ea typeface="Arimo Bold"/>
                  <a:cs typeface="Arimo Bold"/>
                  <a:sym typeface="Arimo Bold"/>
                </a:rPr>
                <a:t>1</a:t>
              </a:r>
            </a:p>
          </p:txBody>
        </p:sp>
      </p:grpSp>
      <p:grpSp>
        <p:nvGrpSpPr>
          <p:cNvPr id="19" name="Group 19"/>
          <p:cNvGrpSpPr/>
          <p:nvPr/>
        </p:nvGrpSpPr>
        <p:grpSpPr>
          <a:xfrm>
            <a:off x="9336584" y="2885480"/>
            <a:ext cx="3581995" cy="368796"/>
            <a:chOff x="0" y="0"/>
            <a:chExt cx="4775993" cy="491728"/>
          </a:xfrm>
        </p:grpSpPr>
        <p:sp>
          <p:nvSpPr>
            <p:cNvPr id="20" name="Freeform 20"/>
            <p:cNvSpPr/>
            <p:nvPr/>
          </p:nvSpPr>
          <p:spPr>
            <a:xfrm>
              <a:off x="0" y="0"/>
              <a:ext cx="4775993" cy="491728"/>
            </a:xfrm>
            <a:custGeom>
              <a:avLst/>
              <a:gdLst/>
              <a:ahLst/>
              <a:cxnLst/>
              <a:rect l="l" t="t" r="r" b="b"/>
              <a:pathLst>
                <a:path w="4775993" h="491728">
                  <a:moveTo>
                    <a:pt x="0" y="0"/>
                  </a:moveTo>
                  <a:lnTo>
                    <a:pt x="4775993" y="0"/>
                  </a:lnTo>
                  <a:lnTo>
                    <a:pt x="4775993" y="491728"/>
                  </a:lnTo>
                  <a:lnTo>
                    <a:pt x="0" y="491728"/>
                  </a:lnTo>
                  <a:close/>
                </a:path>
              </a:pathLst>
            </a:custGeom>
            <a:solidFill>
              <a:srgbClr val="000000">
                <a:alpha val="0"/>
              </a:srgbClr>
            </a:solidFill>
          </p:spPr>
        </p:sp>
        <p:sp>
          <p:nvSpPr>
            <p:cNvPr id="21" name="TextBox 21"/>
            <p:cNvSpPr txBox="1"/>
            <p:nvPr/>
          </p:nvSpPr>
          <p:spPr>
            <a:xfrm>
              <a:off x="0" y="-28575"/>
              <a:ext cx="4775993" cy="520303"/>
            </a:xfrm>
            <a:prstGeom prst="rect">
              <a:avLst/>
            </a:prstGeom>
          </p:spPr>
          <p:txBody>
            <a:bodyPr lIns="0" tIns="0" rIns="0" bIns="0" rtlCol="0" anchor="t"/>
            <a:lstStyle/>
            <a:p>
              <a:pPr algn="l">
                <a:lnSpc>
                  <a:spcPts val="2875"/>
                </a:lnSpc>
              </a:pPr>
              <a:r>
                <a:rPr lang="en-US" sz="2312" b="1">
                  <a:solidFill>
                    <a:srgbClr val="333F70"/>
                  </a:solidFill>
                  <a:latin typeface="Arimo Bold"/>
                  <a:ea typeface="Arimo Bold"/>
                  <a:cs typeface="Arimo Bold"/>
                  <a:sym typeface="Arimo Bold"/>
                </a:rPr>
                <a:t>Dumanın Yüksekliği</a:t>
              </a:r>
            </a:p>
          </p:txBody>
        </p:sp>
      </p:grpSp>
      <p:grpSp>
        <p:nvGrpSpPr>
          <p:cNvPr id="22" name="Group 22"/>
          <p:cNvGrpSpPr/>
          <p:nvPr/>
        </p:nvGrpSpPr>
        <p:grpSpPr>
          <a:xfrm>
            <a:off x="9336584" y="3395811"/>
            <a:ext cx="8125271" cy="1132731"/>
            <a:chOff x="0" y="0"/>
            <a:chExt cx="10833695" cy="1510308"/>
          </a:xfrm>
        </p:grpSpPr>
        <p:sp>
          <p:nvSpPr>
            <p:cNvPr id="23" name="Freeform 23"/>
            <p:cNvSpPr/>
            <p:nvPr/>
          </p:nvSpPr>
          <p:spPr>
            <a:xfrm>
              <a:off x="0" y="0"/>
              <a:ext cx="10833695" cy="1510308"/>
            </a:xfrm>
            <a:custGeom>
              <a:avLst/>
              <a:gdLst/>
              <a:ahLst/>
              <a:cxnLst/>
              <a:rect l="l" t="t" r="r" b="b"/>
              <a:pathLst>
                <a:path w="10833695" h="1510308">
                  <a:moveTo>
                    <a:pt x="0" y="0"/>
                  </a:moveTo>
                  <a:lnTo>
                    <a:pt x="10833695" y="0"/>
                  </a:lnTo>
                  <a:lnTo>
                    <a:pt x="10833695" y="1510308"/>
                  </a:lnTo>
                  <a:lnTo>
                    <a:pt x="0" y="1510308"/>
                  </a:lnTo>
                  <a:close/>
                </a:path>
              </a:pathLst>
            </a:custGeom>
            <a:solidFill>
              <a:srgbClr val="000000">
                <a:alpha val="0"/>
              </a:srgbClr>
            </a:solidFill>
          </p:spPr>
        </p:sp>
        <p:sp>
          <p:nvSpPr>
            <p:cNvPr id="24" name="TextBox 24"/>
            <p:cNvSpPr txBox="1"/>
            <p:nvPr/>
          </p:nvSpPr>
          <p:spPr>
            <a:xfrm>
              <a:off x="0" y="-66675"/>
              <a:ext cx="10833695" cy="1576983"/>
            </a:xfrm>
            <a:prstGeom prst="rect">
              <a:avLst/>
            </a:prstGeom>
          </p:spPr>
          <p:txBody>
            <a:bodyPr lIns="0" tIns="0" rIns="0" bIns="0" rtlCol="0" anchor="t"/>
            <a:lstStyle/>
            <a:p>
              <a:pPr algn="l">
                <a:lnSpc>
                  <a:spcPts val="2937"/>
                </a:lnSpc>
              </a:pPr>
              <a:r>
                <a:rPr lang="en-US" sz="1812">
                  <a:solidFill>
                    <a:srgbClr val="333F70"/>
                  </a:solidFill>
                  <a:latin typeface="Open Sans"/>
                  <a:ea typeface="Open Sans"/>
                  <a:cs typeface="Open Sans"/>
                  <a:sym typeface="Open Sans"/>
                </a:rPr>
                <a:t>Yangınlarda duman genellikle yer seviyesinden daha yüksek seviyelerde bulunur. Bu nedenle, dumanlı alanlarda sürünerek hareket etmek, dumanı solumanızı önleyecektir.</a:t>
              </a:r>
            </a:p>
          </p:txBody>
        </p:sp>
      </p:grpSp>
      <p:grpSp>
        <p:nvGrpSpPr>
          <p:cNvPr id="25" name="Group 25"/>
          <p:cNvGrpSpPr/>
          <p:nvPr/>
        </p:nvGrpSpPr>
        <p:grpSpPr>
          <a:xfrm>
            <a:off x="8275216" y="5517356"/>
            <a:ext cx="826145" cy="28575"/>
            <a:chOff x="0" y="0"/>
            <a:chExt cx="1101527" cy="38100"/>
          </a:xfrm>
        </p:grpSpPr>
        <p:sp>
          <p:nvSpPr>
            <p:cNvPr id="26" name="Freeform 26"/>
            <p:cNvSpPr/>
            <p:nvPr/>
          </p:nvSpPr>
          <p:spPr>
            <a:xfrm>
              <a:off x="0" y="0"/>
              <a:ext cx="1101471" cy="38100"/>
            </a:xfrm>
            <a:custGeom>
              <a:avLst/>
              <a:gdLst/>
              <a:ahLst/>
              <a:cxnLst/>
              <a:rect l="l" t="t" r="r" b="b"/>
              <a:pathLst>
                <a:path w="1101471" h="38100">
                  <a:moveTo>
                    <a:pt x="0" y="19050"/>
                  </a:moveTo>
                  <a:cubicBezTo>
                    <a:pt x="0" y="8509"/>
                    <a:pt x="8509" y="0"/>
                    <a:pt x="19050" y="0"/>
                  </a:cubicBezTo>
                  <a:lnTo>
                    <a:pt x="1082421" y="0"/>
                  </a:lnTo>
                  <a:cubicBezTo>
                    <a:pt x="1092962" y="0"/>
                    <a:pt x="1101471" y="8509"/>
                    <a:pt x="1101471" y="19050"/>
                  </a:cubicBezTo>
                  <a:cubicBezTo>
                    <a:pt x="1101471" y="29591"/>
                    <a:pt x="1092962" y="38100"/>
                    <a:pt x="1082421" y="38100"/>
                  </a:cubicBezTo>
                  <a:lnTo>
                    <a:pt x="19050" y="38100"/>
                  </a:lnTo>
                  <a:cubicBezTo>
                    <a:pt x="8509" y="38100"/>
                    <a:pt x="0" y="29591"/>
                    <a:pt x="0" y="19050"/>
                  </a:cubicBezTo>
                  <a:close/>
                </a:path>
              </a:pathLst>
            </a:custGeom>
            <a:solidFill>
              <a:srgbClr val="BCDBD4"/>
            </a:solidFill>
          </p:spPr>
        </p:sp>
      </p:grpSp>
      <p:grpSp>
        <p:nvGrpSpPr>
          <p:cNvPr id="27" name="Group 27"/>
          <p:cNvGrpSpPr/>
          <p:nvPr/>
        </p:nvGrpSpPr>
        <p:grpSpPr>
          <a:xfrm>
            <a:off x="7767861" y="5261371"/>
            <a:ext cx="540693" cy="540693"/>
            <a:chOff x="0" y="0"/>
            <a:chExt cx="720923" cy="720923"/>
          </a:xfrm>
        </p:grpSpPr>
        <p:sp>
          <p:nvSpPr>
            <p:cNvPr id="28" name="Freeform 28"/>
            <p:cNvSpPr/>
            <p:nvPr/>
          </p:nvSpPr>
          <p:spPr>
            <a:xfrm>
              <a:off x="6350" y="6350"/>
              <a:ext cx="708279" cy="708279"/>
            </a:xfrm>
            <a:custGeom>
              <a:avLst/>
              <a:gdLst/>
              <a:ahLst/>
              <a:cxnLst/>
              <a:rect l="l" t="t" r="r" b="b"/>
              <a:pathLst>
                <a:path w="708279" h="708279">
                  <a:moveTo>
                    <a:pt x="0" y="132207"/>
                  </a:moveTo>
                  <a:cubicBezTo>
                    <a:pt x="0" y="59182"/>
                    <a:pt x="59182" y="0"/>
                    <a:pt x="132207" y="0"/>
                  </a:cubicBezTo>
                  <a:lnTo>
                    <a:pt x="576072" y="0"/>
                  </a:lnTo>
                  <a:cubicBezTo>
                    <a:pt x="648970" y="0"/>
                    <a:pt x="708279" y="59182"/>
                    <a:pt x="708279" y="132207"/>
                  </a:cubicBezTo>
                  <a:lnTo>
                    <a:pt x="708279" y="576072"/>
                  </a:lnTo>
                  <a:cubicBezTo>
                    <a:pt x="708279" y="649097"/>
                    <a:pt x="649097" y="708279"/>
                    <a:pt x="576072" y="708279"/>
                  </a:cubicBezTo>
                  <a:lnTo>
                    <a:pt x="132207" y="708279"/>
                  </a:lnTo>
                  <a:cubicBezTo>
                    <a:pt x="59182" y="708279"/>
                    <a:pt x="0" y="648970"/>
                    <a:pt x="0" y="576072"/>
                  </a:cubicBezTo>
                  <a:close/>
                </a:path>
              </a:pathLst>
            </a:custGeom>
            <a:solidFill>
              <a:srgbClr val="D6F5EE"/>
            </a:solidFill>
          </p:spPr>
        </p:sp>
        <p:sp>
          <p:nvSpPr>
            <p:cNvPr id="29" name="Freeform 29"/>
            <p:cNvSpPr/>
            <p:nvPr/>
          </p:nvSpPr>
          <p:spPr>
            <a:xfrm>
              <a:off x="0" y="0"/>
              <a:ext cx="720979" cy="720979"/>
            </a:xfrm>
            <a:custGeom>
              <a:avLst/>
              <a:gdLst/>
              <a:ahLst/>
              <a:cxnLst/>
              <a:rect l="l" t="t" r="r" b="b"/>
              <a:pathLst>
                <a:path w="720979" h="720979">
                  <a:moveTo>
                    <a:pt x="0" y="138557"/>
                  </a:moveTo>
                  <a:cubicBezTo>
                    <a:pt x="0" y="61976"/>
                    <a:pt x="61976" y="0"/>
                    <a:pt x="138557" y="0"/>
                  </a:cubicBezTo>
                  <a:lnTo>
                    <a:pt x="582422" y="0"/>
                  </a:lnTo>
                  <a:lnTo>
                    <a:pt x="582422" y="6350"/>
                  </a:lnTo>
                  <a:lnTo>
                    <a:pt x="582422" y="0"/>
                  </a:lnTo>
                  <a:cubicBezTo>
                    <a:pt x="659003" y="0"/>
                    <a:pt x="720979" y="61976"/>
                    <a:pt x="720979" y="138557"/>
                  </a:cubicBezTo>
                  <a:lnTo>
                    <a:pt x="714629" y="138557"/>
                  </a:lnTo>
                  <a:lnTo>
                    <a:pt x="720979" y="138557"/>
                  </a:lnTo>
                  <a:lnTo>
                    <a:pt x="720979" y="582422"/>
                  </a:lnTo>
                  <a:lnTo>
                    <a:pt x="714629" y="582422"/>
                  </a:lnTo>
                  <a:lnTo>
                    <a:pt x="720979" y="582422"/>
                  </a:lnTo>
                  <a:cubicBezTo>
                    <a:pt x="720979" y="659003"/>
                    <a:pt x="659003" y="720979"/>
                    <a:pt x="582422" y="720979"/>
                  </a:cubicBezTo>
                  <a:lnTo>
                    <a:pt x="582422" y="714629"/>
                  </a:lnTo>
                  <a:lnTo>
                    <a:pt x="582422" y="720979"/>
                  </a:lnTo>
                  <a:lnTo>
                    <a:pt x="138557" y="720979"/>
                  </a:lnTo>
                  <a:lnTo>
                    <a:pt x="138557" y="714629"/>
                  </a:lnTo>
                  <a:lnTo>
                    <a:pt x="138557" y="720979"/>
                  </a:lnTo>
                  <a:cubicBezTo>
                    <a:pt x="61976" y="720979"/>
                    <a:pt x="0" y="658876"/>
                    <a:pt x="0" y="582422"/>
                  </a:cubicBezTo>
                  <a:lnTo>
                    <a:pt x="0" y="138557"/>
                  </a:lnTo>
                  <a:lnTo>
                    <a:pt x="6350" y="138557"/>
                  </a:lnTo>
                  <a:lnTo>
                    <a:pt x="0" y="138557"/>
                  </a:lnTo>
                  <a:moveTo>
                    <a:pt x="12700" y="138557"/>
                  </a:moveTo>
                  <a:lnTo>
                    <a:pt x="12700" y="582422"/>
                  </a:lnTo>
                  <a:lnTo>
                    <a:pt x="6350" y="582422"/>
                  </a:lnTo>
                  <a:lnTo>
                    <a:pt x="12700" y="582422"/>
                  </a:lnTo>
                  <a:cubicBezTo>
                    <a:pt x="12700" y="651891"/>
                    <a:pt x="69088" y="708279"/>
                    <a:pt x="138557" y="708279"/>
                  </a:cubicBezTo>
                  <a:lnTo>
                    <a:pt x="582422" y="708279"/>
                  </a:lnTo>
                  <a:cubicBezTo>
                    <a:pt x="651891" y="708279"/>
                    <a:pt x="708279" y="651891"/>
                    <a:pt x="708279" y="582422"/>
                  </a:cubicBezTo>
                  <a:lnTo>
                    <a:pt x="708279" y="138557"/>
                  </a:lnTo>
                  <a:cubicBezTo>
                    <a:pt x="708279" y="69088"/>
                    <a:pt x="651891" y="12700"/>
                    <a:pt x="582422" y="12700"/>
                  </a:cubicBezTo>
                  <a:lnTo>
                    <a:pt x="138557" y="12700"/>
                  </a:lnTo>
                  <a:lnTo>
                    <a:pt x="138557" y="6350"/>
                  </a:lnTo>
                  <a:lnTo>
                    <a:pt x="138557" y="12700"/>
                  </a:lnTo>
                  <a:cubicBezTo>
                    <a:pt x="69088" y="12700"/>
                    <a:pt x="12700" y="69088"/>
                    <a:pt x="12700" y="138557"/>
                  </a:cubicBezTo>
                  <a:close/>
                </a:path>
              </a:pathLst>
            </a:custGeom>
            <a:solidFill>
              <a:srgbClr val="BCDBD4"/>
            </a:solidFill>
          </p:spPr>
        </p:sp>
      </p:grpSp>
      <p:grpSp>
        <p:nvGrpSpPr>
          <p:cNvPr id="30" name="Group 30"/>
          <p:cNvGrpSpPr/>
          <p:nvPr/>
        </p:nvGrpSpPr>
        <p:grpSpPr>
          <a:xfrm>
            <a:off x="7890346" y="5354688"/>
            <a:ext cx="295572" cy="354062"/>
            <a:chOff x="0" y="0"/>
            <a:chExt cx="394097" cy="472083"/>
          </a:xfrm>
        </p:grpSpPr>
        <p:sp>
          <p:nvSpPr>
            <p:cNvPr id="31" name="Freeform 31"/>
            <p:cNvSpPr/>
            <p:nvPr/>
          </p:nvSpPr>
          <p:spPr>
            <a:xfrm>
              <a:off x="0" y="0"/>
              <a:ext cx="394097" cy="472083"/>
            </a:xfrm>
            <a:custGeom>
              <a:avLst/>
              <a:gdLst/>
              <a:ahLst/>
              <a:cxnLst/>
              <a:rect l="l" t="t" r="r" b="b"/>
              <a:pathLst>
                <a:path w="394097" h="472083">
                  <a:moveTo>
                    <a:pt x="0" y="0"/>
                  </a:moveTo>
                  <a:lnTo>
                    <a:pt x="394097" y="0"/>
                  </a:lnTo>
                  <a:lnTo>
                    <a:pt x="394097" y="472083"/>
                  </a:lnTo>
                  <a:lnTo>
                    <a:pt x="0" y="472083"/>
                  </a:lnTo>
                  <a:close/>
                </a:path>
              </a:pathLst>
            </a:custGeom>
            <a:solidFill>
              <a:srgbClr val="000000">
                <a:alpha val="0"/>
              </a:srgbClr>
            </a:solidFill>
          </p:spPr>
        </p:sp>
        <p:sp>
          <p:nvSpPr>
            <p:cNvPr id="32" name="TextBox 32"/>
            <p:cNvSpPr txBox="1"/>
            <p:nvPr/>
          </p:nvSpPr>
          <p:spPr>
            <a:xfrm>
              <a:off x="0" y="28575"/>
              <a:ext cx="394097" cy="443508"/>
            </a:xfrm>
            <a:prstGeom prst="rect">
              <a:avLst/>
            </a:prstGeom>
          </p:spPr>
          <p:txBody>
            <a:bodyPr lIns="0" tIns="0" rIns="0" bIns="0" rtlCol="0" anchor="t"/>
            <a:lstStyle/>
            <a:p>
              <a:pPr algn="ctr">
                <a:lnSpc>
                  <a:spcPts val="2750"/>
                </a:lnSpc>
              </a:pPr>
              <a:r>
                <a:rPr lang="en-US" sz="2750" b="1">
                  <a:solidFill>
                    <a:srgbClr val="333F70"/>
                  </a:solidFill>
                  <a:latin typeface="Arimo Bold"/>
                  <a:ea typeface="Arimo Bold"/>
                  <a:cs typeface="Arimo Bold"/>
                  <a:sym typeface="Arimo Bold"/>
                </a:rPr>
                <a:t>2</a:t>
              </a:r>
            </a:p>
          </p:txBody>
        </p:sp>
      </p:grpSp>
      <p:grpSp>
        <p:nvGrpSpPr>
          <p:cNvPr id="33" name="Group 33"/>
          <p:cNvGrpSpPr/>
          <p:nvPr/>
        </p:nvGrpSpPr>
        <p:grpSpPr>
          <a:xfrm>
            <a:off x="9336584" y="5236666"/>
            <a:ext cx="4531221" cy="368796"/>
            <a:chOff x="0" y="0"/>
            <a:chExt cx="6041628" cy="491728"/>
          </a:xfrm>
        </p:grpSpPr>
        <p:sp>
          <p:nvSpPr>
            <p:cNvPr id="34" name="Freeform 34"/>
            <p:cNvSpPr/>
            <p:nvPr/>
          </p:nvSpPr>
          <p:spPr>
            <a:xfrm>
              <a:off x="0" y="0"/>
              <a:ext cx="6041629" cy="491728"/>
            </a:xfrm>
            <a:custGeom>
              <a:avLst/>
              <a:gdLst/>
              <a:ahLst/>
              <a:cxnLst/>
              <a:rect l="l" t="t" r="r" b="b"/>
              <a:pathLst>
                <a:path w="6041629" h="491728">
                  <a:moveTo>
                    <a:pt x="0" y="0"/>
                  </a:moveTo>
                  <a:lnTo>
                    <a:pt x="6041629" y="0"/>
                  </a:lnTo>
                  <a:lnTo>
                    <a:pt x="6041629" y="491728"/>
                  </a:lnTo>
                  <a:lnTo>
                    <a:pt x="0" y="491728"/>
                  </a:lnTo>
                  <a:close/>
                </a:path>
              </a:pathLst>
            </a:custGeom>
            <a:solidFill>
              <a:srgbClr val="000000">
                <a:alpha val="0"/>
              </a:srgbClr>
            </a:solidFill>
          </p:spPr>
        </p:sp>
        <p:sp>
          <p:nvSpPr>
            <p:cNvPr id="35" name="TextBox 35"/>
            <p:cNvSpPr txBox="1"/>
            <p:nvPr/>
          </p:nvSpPr>
          <p:spPr>
            <a:xfrm>
              <a:off x="0" y="-28575"/>
              <a:ext cx="6041628" cy="520303"/>
            </a:xfrm>
            <a:prstGeom prst="rect">
              <a:avLst/>
            </a:prstGeom>
          </p:spPr>
          <p:txBody>
            <a:bodyPr lIns="0" tIns="0" rIns="0" bIns="0" rtlCol="0" anchor="t"/>
            <a:lstStyle/>
            <a:p>
              <a:pPr algn="l">
                <a:lnSpc>
                  <a:spcPts val="2875"/>
                </a:lnSpc>
              </a:pPr>
              <a:r>
                <a:rPr lang="en-US" sz="2312" b="1">
                  <a:solidFill>
                    <a:srgbClr val="333F70"/>
                  </a:solidFill>
                  <a:latin typeface="Arimo Bold"/>
                  <a:ea typeface="Arimo Bold"/>
                  <a:cs typeface="Arimo Bold"/>
                  <a:sym typeface="Arimo Bold"/>
                </a:rPr>
                <a:t>Sürünerek Hareket Etme</a:t>
              </a:r>
            </a:p>
          </p:txBody>
        </p:sp>
      </p:grpSp>
      <p:grpSp>
        <p:nvGrpSpPr>
          <p:cNvPr id="36" name="Group 36"/>
          <p:cNvGrpSpPr/>
          <p:nvPr/>
        </p:nvGrpSpPr>
        <p:grpSpPr>
          <a:xfrm>
            <a:off x="9336584" y="5746998"/>
            <a:ext cx="8125271" cy="1132731"/>
            <a:chOff x="0" y="0"/>
            <a:chExt cx="10833695" cy="1510308"/>
          </a:xfrm>
        </p:grpSpPr>
        <p:sp>
          <p:nvSpPr>
            <p:cNvPr id="37" name="Freeform 37"/>
            <p:cNvSpPr/>
            <p:nvPr/>
          </p:nvSpPr>
          <p:spPr>
            <a:xfrm>
              <a:off x="0" y="0"/>
              <a:ext cx="10833695" cy="1510308"/>
            </a:xfrm>
            <a:custGeom>
              <a:avLst/>
              <a:gdLst/>
              <a:ahLst/>
              <a:cxnLst/>
              <a:rect l="l" t="t" r="r" b="b"/>
              <a:pathLst>
                <a:path w="10833695" h="1510308">
                  <a:moveTo>
                    <a:pt x="0" y="0"/>
                  </a:moveTo>
                  <a:lnTo>
                    <a:pt x="10833695" y="0"/>
                  </a:lnTo>
                  <a:lnTo>
                    <a:pt x="10833695" y="1510308"/>
                  </a:lnTo>
                  <a:lnTo>
                    <a:pt x="0" y="1510308"/>
                  </a:lnTo>
                  <a:close/>
                </a:path>
              </a:pathLst>
            </a:custGeom>
            <a:solidFill>
              <a:srgbClr val="000000">
                <a:alpha val="0"/>
              </a:srgbClr>
            </a:solidFill>
          </p:spPr>
        </p:sp>
        <p:sp>
          <p:nvSpPr>
            <p:cNvPr id="38" name="TextBox 38"/>
            <p:cNvSpPr txBox="1"/>
            <p:nvPr/>
          </p:nvSpPr>
          <p:spPr>
            <a:xfrm>
              <a:off x="0" y="-66675"/>
              <a:ext cx="10833695" cy="1576983"/>
            </a:xfrm>
            <a:prstGeom prst="rect">
              <a:avLst/>
            </a:prstGeom>
          </p:spPr>
          <p:txBody>
            <a:bodyPr lIns="0" tIns="0" rIns="0" bIns="0" rtlCol="0" anchor="t"/>
            <a:lstStyle/>
            <a:p>
              <a:pPr algn="l">
                <a:lnSpc>
                  <a:spcPts val="2937"/>
                </a:lnSpc>
              </a:pPr>
              <a:r>
                <a:rPr lang="en-US" sz="1812">
                  <a:solidFill>
                    <a:srgbClr val="333F70"/>
                  </a:solidFill>
                  <a:latin typeface="Open Sans"/>
                  <a:ea typeface="Open Sans"/>
                  <a:cs typeface="Open Sans"/>
                  <a:sym typeface="Open Sans"/>
                </a:rPr>
                <a:t>Duman dolu bir odadan kaçmak zorunda kalırsanız, yere yakın bir şekilde sürünerek hareket edin. Bu, dumanı solumanızı önler ve daha net bir görüş sağlar.</a:t>
              </a:r>
            </a:p>
          </p:txBody>
        </p:sp>
      </p:grpSp>
      <p:grpSp>
        <p:nvGrpSpPr>
          <p:cNvPr id="39" name="Group 39"/>
          <p:cNvGrpSpPr/>
          <p:nvPr/>
        </p:nvGrpSpPr>
        <p:grpSpPr>
          <a:xfrm>
            <a:off x="8275216" y="7868542"/>
            <a:ext cx="826145" cy="28575"/>
            <a:chOff x="0" y="0"/>
            <a:chExt cx="1101527" cy="38100"/>
          </a:xfrm>
        </p:grpSpPr>
        <p:sp>
          <p:nvSpPr>
            <p:cNvPr id="40" name="Freeform 40"/>
            <p:cNvSpPr/>
            <p:nvPr/>
          </p:nvSpPr>
          <p:spPr>
            <a:xfrm>
              <a:off x="0" y="0"/>
              <a:ext cx="1101471" cy="38100"/>
            </a:xfrm>
            <a:custGeom>
              <a:avLst/>
              <a:gdLst/>
              <a:ahLst/>
              <a:cxnLst/>
              <a:rect l="l" t="t" r="r" b="b"/>
              <a:pathLst>
                <a:path w="1101471" h="38100">
                  <a:moveTo>
                    <a:pt x="0" y="19050"/>
                  </a:moveTo>
                  <a:cubicBezTo>
                    <a:pt x="0" y="8509"/>
                    <a:pt x="8509" y="0"/>
                    <a:pt x="19050" y="0"/>
                  </a:cubicBezTo>
                  <a:lnTo>
                    <a:pt x="1082421" y="0"/>
                  </a:lnTo>
                  <a:cubicBezTo>
                    <a:pt x="1092962" y="0"/>
                    <a:pt x="1101471" y="8509"/>
                    <a:pt x="1101471" y="19050"/>
                  </a:cubicBezTo>
                  <a:cubicBezTo>
                    <a:pt x="1101471" y="29591"/>
                    <a:pt x="1092962" y="38100"/>
                    <a:pt x="1082421" y="38100"/>
                  </a:cubicBezTo>
                  <a:lnTo>
                    <a:pt x="19050" y="38100"/>
                  </a:lnTo>
                  <a:cubicBezTo>
                    <a:pt x="8509" y="38100"/>
                    <a:pt x="0" y="29591"/>
                    <a:pt x="0" y="19050"/>
                  </a:cubicBezTo>
                  <a:close/>
                </a:path>
              </a:pathLst>
            </a:custGeom>
            <a:solidFill>
              <a:srgbClr val="BCDBD4"/>
            </a:solidFill>
          </p:spPr>
        </p:sp>
      </p:grpSp>
      <p:grpSp>
        <p:nvGrpSpPr>
          <p:cNvPr id="41" name="Group 41"/>
          <p:cNvGrpSpPr/>
          <p:nvPr/>
        </p:nvGrpSpPr>
        <p:grpSpPr>
          <a:xfrm>
            <a:off x="7767861" y="7612559"/>
            <a:ext cx="540693" cy="540693"/>
            <a:chOff x="0" y="0"/>
            <a:chExt cx="720923" cy="720923"/>
          </a:xfrm>
        </p:grpSpPr>
        <p:sp>
          <p:nvSpPr>
            <p:cNvPr id="42" name="Freeform 42"/>
            <p:cNvSpPr/>
            <p:nvPr/>
          </p:nvSpPr>
          <p:spPr>
            <a:xfrm>
              <a:off x="6350" y="6350"/>
              <a:ext cx="708279" cy="708279"/>
            </a:xfrm>
            <a:custGeom>
              <a:avLst/>
              <a:gdLst/>
              <a:ahLst/>
              <a:cxnLst/>
              <a:rect l="l" t="t" r="r" b="b"/>
              <a:pathLst>
                <a:path w="708279" h="708279">
                  <a:moveTo>
                    <a:pt x="0" y="132207"/>
                  </a:moveTo>
                  <a:cubicBezTo>
                    <a:pt x="0" y="59182"/>
                    <a:pt x="59182" y="0"/>
                    <a:pt x="132207" y="0"/>
                  </a:cubicBezTo>
                  <a:lnTo>
                    <a:pt x="576072" y="0"/>
                  </a:lnTo>
                  <a:cubicBezTo>
                    <a:pt x="648970" y="0"/>
                    <a:pt x="708279" y="59182"/>
                    <a:pt x="708279" y="132207"/>
                  </a:cubicBezTo>
                  <a:lnTo>
                    <a:pt x="708279" y="576072"/>
                  </a:lnTo>
                  <a:cubicBezTo>
                    <a:pt x="708279" y="649097"/>
                    <a:pt x="649097" y="708279"/>
                    <a:pt x="576072" y="708279"/>
                  </a:cubicBezTo>
                  <a:lnTo>
                    <a:pt x="132207" y="708279"/>
                  </a:lnTo>
                  <a:cubicBezTo>
                    <a:pt x="59182" y="708279"/>
                    <a:pt x="0" y="648970"/>
                    <a:pt x="0" y="576072"/>
                  </a:cubicBezTo>
                  <a:close/>
                </a:path>
              </a:pathLst>
            </a:custGeom>
            <a:solidFill>
              <a:srgbClr val="D6F5EE"/>
            </a:solidFill>
          </p:spPr>
        </p:sp>
        <p:sp>
          <p:nvSpPr>
            <p:cNvPr id="43" name="Freeform 43"/>
            <p:cNvSpPr/>
            <p:nvPr/>
          </p:nvSpPr>
          <p:spPr>
            <a:xfrm>
              <a:off x="0" y="0"/>
              <a:ext cx="720979" cy="720979"/>
            </a:xfrm>
            <a:custGeom>
              <a:avLst/>
              <a:gdLst/>
              <a:ahLst/>
              <a:cxnLst/>
              <a:rect l="l" t="t" r="r" b="b"/>
              <a:pathLst>
                <a:path w="720979" h="720979">
                  <a:moveTo>
                    <a:pt x="0" y="138557"/>
                  </a:moveTo>
                  <a:cubicBezTo>
                    <a:pt x="0" y="61976"/>
                    <a:pt x="61976" y="0"/>
                    <a:pt x="138557" y="0"/>
                  </a:cubicBezTo>
                  <a:lnTo>
                    <a:pt x="582422" y="0"/>
                  </a:lnTo>
                  <a:lnTo>
                    <a:pt x="582422" y="6350"/>
                  </a:lnTo>
                  <a:lnTo>
                    <a:pt x="582422" y="0"/>
                  </a:lnTo>
                  <a:cubicBezTo>
                    <a:pt x="659003" y="0"/>
                    <a:pt x="720979" y="61976"/>
                    <a:pt x="720979" y="138557"/>
                  </a:cubicBezTo>
                  <a:lnTo>
                    <a:pt x="714629" y="138557"/>
                  </a:lnTo>
                  <a:lnTo>
                    <a:pt x="720979" y="138557"/>
                  </a:lnTo>
                  <a:lnTo>
                    <a:pt x="720979" y="582422"/>
                  </a:lnTo>
                  <a:lnTo>
                    <a:pt x="714629" y="582422"/>
                  </a:lnTo>
                  <a:lnTo>
                    <a:pt x="720979" y="582422"/>
                  </a:lnTo>
                  <a:cubicBezTo>
                    <a:pt x="720979" y="659003"/>
                    <a:pt x="659003" y="720979"/>
                    <a:pt x="582422" y="720979"/>
                  </a:cubicBezTo>
                  <a:lnTo>
                    <a:pt x="582422" y="714629"/>
                  </a:lnTo>
                  <a:lnTo>
                    <a:pt x="582422" y="720979"/>
                  </a:lnTo>
                  <a:lnTo>
                    <a:pt x="138557" y="720979"/>
                  </a:lnTo>
                  <a:lnTo>
                    <a:pt x="138557" y="714629"/>
                  </a:lnTo>
                  <a:lnTo>
                    <a:pt x="138557" y="720979"/>
                  </a:lnTo>
                  <a:cubicBezTo>
                    <a:pt x="61976" y="720979"/>
                    <a:pt x="0" y="658876"/>
                    <a:pt x="0" y="582422"/>
                  </a:cubicBezTo>
                  <a:lnTo>
                    <a:pt x="0" y="138557"/>
                  </a:lnTo>
                  <a:lnTo>
                    <a:pt x="6350" y="138557"/>
                  </a:lnTo>
                  <a:lnTo>
                    <a:pt x="0" y="138557"/>
                  </a:lnTo>
                  <a:moveTo>
                    <a:pt x="12700" y="138557"/>
                  </a:moveTo>
                  <a:lnTo>
                    <a:pt x="12700" y="582422"/>
                  </a:lnTo>
                  <a:lnTo>
                    <a:pt x="6350" y="582422"/>
                  </a:lnTo>
                  <a:lnTo>
                    <a:pt x="12700" y="582422"/>
                  </a:lnTo>
                  <a:cubicBezTo>
                    <a:pt x="12700" y="651891"/>
                    <a:pt x="69088" y="708279"/>
                    <a:pt x="138557" y="708279"/>
                  </a:cubicBezTo>
                  <a:lnTo>
                    <a:pt x="582422" y="708279"/>
                  </a:lnTo>
                  <a:cubicBezTo>
                    <a:pt x="651891" y="708279"/>
                    <a:pt x="708279" y="651891"/>
                    <a:pt x="708279" y="582422"/>
                  </a:cubicBezTo>
                  <a:lnTo>
                    <a:pt x="708279" y="138557"/>
                  </a:lnTo>
                  <a:cubicBezTo>
                    <a:pt x="708279" y="69088"/>
                    <a:pt x="651891" y="12700"/>
                    <a:pt x="582422" y="12700"/>
                  </a:cubicBezTo>
                  <a:lnTo>
                    <a:pt x="138557" y="12700"/>
                  </a:lnTo>
                  <a:lnTo>
                    <a:pt x="138557" y="6350"/>
                  </a:lnTo>
                  <a:lnTo>
                    <a:pt x="138557" y="12700"/>
                  </a:lnTo>
                  <a:cubicBezTo>
                    <a:pt x="69088" y="12700"/>
                    <a:pt x="12700" y="69088"/>
                    <a:pt x="12700" y="138557"/>
                  </a:cubicBezTo>
                  <a:close/>
                </a:path>
              </a:pathLst>
            </a:custGeom>
            <a:solidFill>
              <a:srgbClr val="BCDBD4"/>
            </a:solidFill>
          </p:spPr>
        </p:sp>
      </p:grpSp>
      <p:grpSp>
        <p:nvGrpSpPr>
          <p:cNvPr id="44" name="Group 44"/>
          <p:cNvGrpSpPr/>
          <p:nvPr/>
        </p:nvGrpSpPr>
        <p:grpSpPr>
          <a:xfrm>
            <a:off x="7889602" y="7705874"/>
            <a:ext cx="297061" cy="354062"/>
            <a:chOff x="0" y="0"/>
            <a:chExt cx="396082" cy="472083"/>
          </a:xfrm>
        </p:grpSpPr>
        <p:sp>
          <p:nvSpPr>
            <p:cNvPr id="45" name="Freeform 45"/>
            <p:cNvSpPr/>
            <p:nvPr/>
          </p:nvSpPr>
          <p:spPr>
            <a:xfrm>
              <a:off x="0" y="0"/>
              <a:ext cx="396082" cy="472083"/>
            </a:xfrm>
            <a:custGeom>
              <a:avLst/>
              <a:gdLst/>
              <a:ahLst/>
              <a:cxnLst/>
              <a:rect l="l" t="t" r="r" b="b"/>
              <a:pathLst>
                <a:path w="396082" h="472083">
                  <a:moveTo>
                    <a:pt x="0" y="0"/>
                  </a:moveTo>
                  <a:lnTo>
                    <a:pt x="396082" y="0"/>
                  </a:lnTo>
                  <a:lnTo>
                    <a:pt x="396082" y="472083"/>
                  </a:lnTo>
                  <a:lnTo>
                    <a:pt x="0" y="472083"/>
                  </a:lnTo>
                  <a:close/>
                </a:path>
              </a:pathLst>
            </a:custGeom>
            <a:solidFill>
              <a:srgbClr val="000000">
                <a:alpha val="0"/>
              </a:srgbClr>
            </a:solidFill>
          </p:spPr>
        </p:sp>
        <p:sp>
          <p:nvSpPr>
            <p:cNvPr id="46" name="TextBox 46"/>
            <p:cNvSpPr txBox="1"/>
            <p:nvPr/>
          </p:nvSpPr>
          <p:spPr>
            <a:xfrm>
              <a:off x="0" y="28575"/>
              <a:ext cx="396082" cy="443508"/>
            </a:xfrm>
            <a:prstGeom prst="rect">
              <a:avLst/>
            </a:prstGeom>
          </p:spPr>
          <p:txBody>
            <a:bodyPr lIns="0" tIns="0" rIns="0" bIns="0" rtlCol="0" anchor="t"/>
            <a:lstStyle/>
            <a:p>
              <a:pPr algn="ctr">
                <a:lnSpc>
                  <a:spcPts val="2750"/>
                </a:lnSpc>
              </a:pPr>
              <a:r>
                <a:rPr lang="en-US" sz="2750" b="1">
                  <a:solidFill>
                    <a:srgbClr val="333F70"/>
                  </a:solidFill>
                  <a:latin typeface="Arimo Bold"/>
                  <a:ea typeface="Arimo Bold"/>
                  <a:cs typeface="Arimo Bold"/>
                  <a:sym typeface="Arimo Bold"/>
                </a:rPr>
                <a:t>3</a:t>
              </a:r>
            </a:p>
          </p:txBody>
        </p:sp>
      </p:grpSp>
      <p:grpSp>
        <p:nvGrpSpPr>
          <p:cNvPr id="47" name="Group 47"/>
          <p:cNvGrpSpPr/>
          <p:nvPr/>
        </p:nvGrpSpPr>
        <p:grpSpPr>
          <a:xfrm>
            <a:off x="9336584" y="7587854"/>
            <a:ext cx="3884860" cy="368796"/>
            <a:chOff x="0" y="0"/>
            <a:chExt cx="5179813" cy="491728"/>
          </a:xfrm>
        </p:grpSpPr>
        <p:sp>
          <p:nvSpPr>
            <p:cNvPr id="48" name="Freeform 48"/>
            <p:cNvSpPr/>
            <p:nvPr/>
          </p:nvSpPr>
          <p:spPr>
            <a:xfrm>
              <a:off x="0" y="0"/>
              <a:ext cx="5179813" cy="491728"/>
            </a:xfrm>
            <a:custGeom>
              <a:avLst/>
              <a:gdLst/>
              <a:ahLst/>
              <a:cxnLst/>
              <a:rect l="l" t="t" r="r" b="b"/>
              <a:pathLst>
                <a:path w="5179813" h="491728">
                  <a:moveTo>
                    <a:pt x="0" y="0"/>
                  </a:moveTo>
                  <a:lnTo>
                    <a:pt x="5179813" y="0"/>
                  </a:lnTo>
                  <a:lnTo>
                    <a:pt x="5179813" y="491728"/>
                  </a:lnTo>
                  <a:lnTo>
                    <a:pt x="0" y="491728"/>
                  </a:lnTo>
                  <a:close/>
                </a:path>
              </a:pathLst>
            </a:custGeom>
            <a:solidFill>
              <a:srgbClr val="000000">
                <a:alpha val="0"/>
              </a:srgbClr>
            </a:solidFill>
          </p:spPr>
        </p:sp>
        <p:sp>
          <p:nvSpPr>
            <p:cNvPr id="49" name="TextBox 49"/>
            <p:cNvSpPr txBox="1"/>
            <p:nvPr/>
          </p:nvSpPr>
          <p:spPr>
            <a:xfrm>
              <a:off x="0" y="-28575"/>
              <a:ext cx="5179813" cy="520303"/>
            </a:xfrm>
            <a:prstGeom prst="rect">
              <a:avLst/>
            </a:prstGeom>
          </p:spPr>
          <p:txBody>
            <a:bodyPr lIns="0" tIns="0" rIns="0" bIns="0" rtlCol="0" anchor="t"/>
            <a:lstStyle/>
            <a:p>
              <a:pPr algn="l">
                <a:lnSpc>
                  <a:spcPts val="2875"/>
                </a:lnSpc>
              </a:pPr>
              <a:r>
                <a:rPr lang="en-US" sz="2312" b="1">
                  <a:solidFill>
                    <a:srgbClr val="333F70"/>
                  </a:solidFill>
                  <a:latin typeface="Arimo Bold"/>
                  <a:ea typeface="Arimo Bold"/>
                  <a:cs typeface="Arimo Bold"/>
                  <a:sym typeface="Arimo Bold"/>
                </a:rPr>
                <a:t>Çıkışa Doğru İlerleme</a:t>
              </a:r>
            </a:p>
          </p:txBody>
        </p:sp>
      </p:grpSp>
      <p:grpSp>
        <p:nvGrpSpPr>
          <p:cNvPr id="50" name="Group 50"/>
          <p:cNvGrpSpPr/>
          <p:nvPr/>
        </p:nvGrpSpPr>
        <p:grpSpPr>
          <a:xfrm>
            <a:off x="9336584" y="8098185"/>
            <a:ext cx="8125271" cy="1132731"/>
            <a:chOff x="0" y="0"/>
            <a:chExt cx="10833695" cy="1510308"/>
          </a:xfrm>
        </p:grpSpPr>
        <p:sp>
          <p:nvSpPr>
            <p:cNvPr id="51" name="Freeform 51"/>
            <p:cNvSpPr/>
            <p:nvPr/>
          </p:nvSpPr>
          <p:spPr>
            <a:xfrm>
              <a:off x="0" y="0"/>
              <a:ext cx="10833695" cy="1510308"/>
            </a:xfrm>
            <a:custGeom>
              <a:avLst/>
              <a:gdLst/>
              <a:ahLst/>
              <a:cxnLst/>
              <a:rect l="l" t="t" r="r" b="b"/>
              <a:pathLst>
                <a:path w="10833695" h="1510308">
                  <a:moveTo>
                    <a:pt x="0" y="0"/>
                  </a:moveTo>
                  <a:lnTo>
                    <a:pt x="10833695" y="0"/>
                  </a:lnTo>
                  <a:lnTo>
                    <a:pt x="10833695" y="1510308"/>
                  </a:lnTo>
                  <a:lnTo>
                    <a:pt x="0" y="1510308"/>
                  </a:lnTo>
                  <a:close/>
                </a:path>
              </a:pathLst>
            </a:custGeom>
            <a:solidFill>
              <a:srgbClr val="000000">
                <a:alpha val="0"/>
              </a:srgbClr>
            </a:solidFill>
          </p:spPr>
        </p:sp>
        <p:sp>
          <p:nvSpPr>
            <p:cNvPr id="52" name="TextBox 52"/>
            <p:cNvSpPr txBox="1"/>
            <p:nvPr/>
          </p:nvSpPr>
          <p:spPr>
            <a:xfrm>
              <a:off x="0" y="-66675"/>
              <a:ext cx="10833695" cy="1576983"/>
            </a:xfrm>
            <a:prstGeom prst="rect">
              <a:avLst/>
            </a:prstGeom>
          </p:spPr>
          <p:txBody>
            <a:bodyPr lIns="0" tIns="0" rIns="0" bIns="0" rtlCol="0" anchor="t"/>
            <a:lstStyle/>
            <a:p>
              <a:pPr algn="l">
                <a:lnSpc>
                  <a:spcPts val="2937"/>
                </a:lnSpc>
              </a:pPr>
              <a:r>
                <a:rPr lang="en-US" sz="1812">
                  <a:solidFill>
                    <a:srgbClr val="333F70"/>
                  </a:solidFill>
                  <a:latin typeface="Open Sans"/>
                  <a:ea typeface="Open Sans"/>
                  <a:cs typeface="Open Sans"/>
                  <a:sym typeface="Open Sans"/>
                </a:rPr>
                <a:t>Sürünerek hareket ederken, çıkışa doğru ilerleyin. Çıkış kapısını bulmak için ellerinizi duvarlara sürterek hareket edebilirsiniz. Sürünerek hareket ederken, etrafınızı gözlemleyin ve potansiyel tehlikelere dikkat edin.</a:t>
              </a:r>
            </a:p>
          </p:txBody>
        </p:sp>
      </p:grpSp>
      <p:sp>
        <p:nvSpPr>
          <p:cNvPr id="53" name="Freeform 53"/>
          <p:cNvSpPr/>
          <p:nvPr/>
        </p:nvSpPr>
        <p:spPr>
          <a:xfrm>
            <a:off x="0" y="819894"/>
            <a:ext cx="7222249" cy="8438406"/>
          </a:xfrm>
          <a:custGeom>
            <a:avLst/>
            <a:gdLst/>
            <a:ahLst/>
            <a:cxnLst/>
            <a:rect l="l" t="t" r="r" b="b"/>
            <a:pathLst>
              <a:path w="7222249" h="8438406">
                <a:moveTo>
                  <a:pt x="0" y="0"/>
                </a:moveTo>
                <a:lnTo>
                  <a:pt x="7222249" y="0"/>
                </a:lnTo>
                <a:lnTo>
                  <a:pt x="7222249" y="8438406"/>
                </a:lnTo>
                <a:lnTo>
                  <a:pt x="0" y="8438406"/>
                </a:lnTo>
                <a:lnTo>
                  <a:pt x="0" y="0"/>
                </a:lnTo>
                <a:close/>
              </a:path>
            </a:pathLst>
          </a:custGeom>
          <a:blipFill>
            <a:blip r:embed="rId3"/>
            <a:stretch>
              <a:fillRect l="-38596" r="-37101"/>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D6F5EE"/>
            </a:solid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sp>
      </p:grpSp>
      <p:grpSp>
        <p:nvGrpSpPr>
          <p:cNvPr id="6" name="Group 6"/>
          <p:cNvGrpSpPr/>
          <p:nvPr/>
        </p:nvGrpSpPr>
        <p:grpSpPr>
          <a:xfrm>
            <a:off x="7684145" y="819894"/>
            <a:ext cx="9777710" cy="1663029"/>
            <a:chOff x="0" y="0"/>
            <a:chExt cx="13036947" cy="2217372"/>
          </a:xfrm>
        </p:grpSpPr>
        <p:sp>
          <p:nvSpPr>
            <p:cNvPr id="7" name="Freeform 7"/>
            <p:cNvSpPr/>
            <p:nvPr/>
          </p:nvSpPr>
          <p:spPr>
            <a:xfrm>
              <a:off x="0" y="0"/>
              <a:ext cx="13036947" cy="2217372"/>
            </a:xfrm>
            <a:custGeom>
              <a:avLst/>
              <a:gdLst/>
              <a:ahLst/>
              <a:cxnLst/>
              <a:rect l="l" t="t" r="r" b="b"/>
              <a:pathLst>
                <a:path w="13036947" h="2217372">
                  <a:moveTo>
                    <a:pt x="0" y="0"/>
                  </a:moveTo>
                  <a:lnTo>
                    <a:pt x="13036947" y="0"/>
                  </a:lnTo>
                  <a:lnTo>
                    <a:pt x="13036947" y="2217372"/>
                  </a:lnTo>
                  <a:lnTo>
                    <a:pt x="0" y="2217372"/>
                  </a:lnTo>
                  <a:close/>
                </a:path>
              </a:pathLst>
            </a:custGeom>
            <a:solidFill>
              <a:srgbClr val="000000">
                <a:alpha val="0"/>
              </a:srgbClr>
            </a:solidFill>
          </p:spPr>
        </p:sp>
        <p:sp>
          <p:nvSpPr>
            <p:cNvPr id="8" name="TextBox 8"/>
            <p:cNvSpPr txBox="1"/>
            <p:nvPr/>
          </p:nvSpPr>
          <p:spPr>
            <a:xfrm>
              <a:off x="0" y="-47625"/>
              <a:ext cx="13036947" cy="2264997"/>
            </a:xfrm>
            <a:prstGeom prst="rect">
              <a:avLst/>
            </a:prstGeom>
          </p:spPr>
          <p:txBody>
            <a:bodyPr lIns="0" tIns="0" rIns="0" bIns="0" rtlCol="0" anchor="t"/>
            <a:lstStyle/>
            <a:p>
              <a:pPr algn="l">
                <a:lnSpc>
                  <a:spcPts val="5750"/>
                </a:lnSpc>
              </a:pPr>
              <a:r>
                <a:rPr lang="en-US" sz="4625" b="1">
                  <a:solidFill>
                    <a:srgbClr val="333F70"/>
                  </a:solidFill>
                  <a:latin typeface="Arimo Bold"/>
                  <a:ea typeface="Arimo Bold"/>
                  <a:cs typeface="Arimo Bold"/>
                  <a:sym typeface="Arimo Bold"/>
                </a:rPr>
                <a:t>Duman Dolu Alanlarda Yerde Süründürerek Çıkış</a:t>
              </a:r>
            </a:p>
          </p:txBody>
        </p:sp>
      </p:grpSp>
      <p:grpSp>
        <p:nvGrpSpPr>
          <p:cNvPr id="9" name="Group 9"/>
          <p:cNvGrpSpPr/>
          <p:nvPr/>
        </p:nvGrpSpPr>
        <p:grpSpPr>
          <a:xfrm>
            <a:off x="8023920" y="2649439"/>
            <a:ext cx="28575" cy="6817519"/>
            <a:chOff x="0" y="0"/>
            <a:chExt cx="38100" cy="9090025"/>
          </a:xfrm>
        </p:grpSpPr>
        <p:sp>
          <p:nvSpPr>
            <p:cNvPr id="10" name="Freeform 10"/>
            <p:cNvSpPr/>
            <p:nvPr/>
          </p:nvSpPr>
          <p:spPr>
            <a:xfrm>
              <a:off x="0" y="0"/>
              <a:ext cx="38100" cy="9090025"/>
            </a:xfrm>
            <a:custGeom>
              <a:avLst/>
              <a:gdLst/>
              <a:ahLst/>
              <a:cxnLst/>
              <a:rect l="l" t="t" r="r" b="b"/>
              <a:pathLst>
                <a:path w="38100" h="9090025">
                  <a:moveTo>
                    <a:pt x="0" y="19050"/>
                  </a:moveTo>
                  <a:cubicBezTo>
                    <a:pt x="0" y="8509"/>
                    <a:pt x="8509" y="0"/>
                    <a:pt x="19050" y="0"/>
                  </a:cubicBezTo>
                  <a:cubicBezTo>
                    <a:pt x="29591" y="0"/>
                    <a:pt x="38100" y="8509"/>
                    <a:pt x="38100" y="19050"/>
                  </a:cubicBezTo>
                  <a:lnTo>
                    <a:pt x="38100" y="9070975"/>
                  </a:lnTo>
                  <a:cubicBezTo>
                    <a:pt x="38100" y="9081516"/>
                    <a:pt x="29591" y="9090025"/>
                    <a:pt x="19050" y="9090025"/>
                  </a:cubicBezTo>
                  <a:cubicBezTo>
                    <a:pt x="8509" y="9090025"/>
                    <a:pt x="0" y="9081516"/>
                    <a:pt x="0" y="9070975"/>
                  </a:cubicBezTo>
                  <a:close/>
                </a:path>
              </a:pathLst>
            </a:custGeom>
            <a:solidFill>
              <a:srgbClr val="BCDBD4"/>
            </a:solidFill>
          </p:spPr>
        </p:sp>
      </p:grpSp>
      <p:grpSp>
        <p:nvGrpSpPr>
          <p:cNvPr id="11" name="Group 11"/>
          <p:cNvGrpSpPr/>
          <p:nvPr/>
        </p:nvGrpSpPr>
        <p:grpSpPr>
          <a:xfrm>
            <a:off x="8275216" y="3166170"/>
            <a:ext cx="826145" cy="28575"/>
            <a:chOff x="0" y="0"/>
            <a:chExt cx="1101527" cy="38100"/>
          </a:xfrm>
        </p:grpSpPr>
        <p:sp>
          <p:nvSpPr>
            <p:cNvPr id="12" name="Freeform 12"/>
            <p:cNvSpPr/>
            <p:nvPr/>
          </p:nvSpPr>
          <p:spPr>
            <a:xfrm>
              <a:off x="0" y="0"/>
              <a:ext cx="1101471" cy="38100"/>
            </a:xfrm>
            <a:custGeom>
              <a:avLst/>
              <a:gdLst/>
              <a:ahLst/>
              <a:cxnLst/>
              <a:rect l="l" t="t" r="r" b="b"/>
              <a:pathLst>
                <a:path w="1101471" h="38100">
                  <a:moveTo>
                    <a:pt x="0" y="19050"/>
                  </a:moveTo>
                  <a:cubicBezTo>
                    <a:pt x="0" y="8509"/>
                    <a:pt x="8509" y="0"/>
                    <a:pt x="19050" y="0"/>
                  </a:cubicBezTo>
                  <a:lnTo>
                    <a:pt x="1082421" y="0"/>
                  </a:lnTo>
                  <a:cubicBezTo>
                    <a:pt x="1092962" y="0"/>
                    <a:pt x="1101471" y="8509"/>
                    <a:pt x="1101471" y="19050"/>
                  </a:cubicBezTo>
                  <a:cubicBezTo>
                    <a:pt x="1101471" y="29591"/>
                    <a:pt x="1092962" y="38100"/>
                    <a:pt x="1082421" y="38100"/>
                  </a:cubicBezTo>
                  <a:lnTo>
                    <a:pt x="19050" y="38100"/>
                  </a:lnTo>
                  <a:cubicBezTo>
                    <a:pt x="8509" y="38100"/>
                    <a:pt x="0" y="29591"/>
                    <a:pt x="0" y="19050"/>
                  </a:cubicBezTo>
                  <a:close/>
                </a:path>
              </a:pathLst>
            </a:custGeom>
            <a:solidFill>
              <a:srgbClr val="BCDBD4"/>
            </a:solidFill>
          </p:spPr>
        </p:sp>
      </p:grpSp>
      <p:grpSp>
        <p:nvGrpSpPr>
          <p:cNvPr id="13" name="Group 13"/>
          <p:cNvGrpSpPr/>
          <p:nvPr/>
        </p:nvGrpSpPr>
        <p:grpSpPr>
          <a:xfrm>
            <a:off x="7767861" y="2910185"/>
            <a:ext cx="540693" cy="540692"/>
            <a:chOff x="0" y="0"/>
            <a:chExt cx="720923" cy="720923"/>
          </a:xfrm>
        </p:grpSpPr>
        <p:sp>
          <p:nvSpPr>
            <p:cNvPr id="14" name="Freeform 14"/>
            <p:cNvSpPr/>
            <p:nvPr/>
          </p:nvSpPr>
          <p:spPr>
            <a:xfrm>
              <a:off x="6350" y="6350"/>
              <a:ext cx="708279" cy="708279"/>
            </a:xfrm>
            <a:custGeom>
              <a:avLst/>
              <a:gdLst/>
              <a:ahLst/>
              <a:cxnLst/>
              <a:rect l="l" t="t" r="r" b="b"/>
              <a:pathLst>
                <a:path w="708279" h="708279">
                  <a:moveTo>
                    <a:pt x="0" y="132207"/>
                  </a:moveTo>
                  <a:cubicBezTo>
                    <a:pt x="0" y="59182"/>
                    <a:pt x="59182" y="0"/>
                    <a:pt x="132207" y="0"/>
                  </a:cubicBezTo>
                  <a:lnTo>
                    <a:pt x="576072" y="0"/>
                  </a:lnTo>
                  <a:cubicBezTo>
                    <a:pt x="648970" y="0"/>
                    <a:pt x="708279" y="59182"/>
                    <a:pt x="708279" y="132207"/>
                  </a:cubicBezTo>
                  <a:lnTo>
                    <a:pt x="708279" y="576072"/>
                  </a:lnTo>
                  <a:cubicBezTo>
                    <a:pt x="708279" y="649097"/>
                    <a:pt x="649097" y="708279"/>
                    <a:pt x="576072" y="708279"/>
                  </a:cubicBezTo>
                  <a:lnTo>
                    <a:pt x="132207" y="708279"/>
                  </a:lnTo>
                  <a:cubicBezTo>
                    <a:pt x="59182" y="708279"/>
                    <a:pt x="0" y="648970"/>
                    <a:pt x="0" y="576072"/>
                  </a:cubicBezTo>
                  <a:close/>
                </a:path>
              </a:pathLst>
            </a:custGeom>
            <a:solidFill>
              <a:srgbClr val="D6F5EE"/>
            </a:solidFill>
          </p:spPr>
        </p:sp>
        <p:sp>
          <p:nvSpPr>
            <p:cNvPr id="15" name="Freeform 15"/>
            <p:cNvSpPr/>
            <p:nvPr/>
          </p:nvSpPr>
          <p:spPr>
            <a:xfrm>
              <a:off x="0" y="0"/>
              <a:ext cx="720979" cy="720979"/>
            </a:xfrm>
            <a:custGeom>
              <a:avLst/>
              <a:gdLst/>
              <a:ahLst/>
              <a:cxnLst/>
              <a:rect l="l" t="t" r="r" b="b"/>
              <a:pathLst>
                <a:path w="720979" h="720979">
                  <a:moveTo>
                    <a:pt x="0" y="138557"/>
                  </a:moveTo>
                  <a:cubicBezTo>
                    <a:pt x="0" y="61976"/>
                    <a:pt x="61976" y="0"/>
                    <a:pt x="138557" y="0"/>
                  </a:cubicBezTo>
                  <a:lnTo>
                    <a:pt x="582422" y="0"/>
                  </a:lnTo>
                  <a:lnTo>
                    <a:pt x="582422" y="6350"/>
                  </a:lnTo>
                  <a:lnTo>
                    <a:pt x="582422" y="0"/>
                  </a:lnTo>
                  <a:cubicBezTo>
                    <a:pt x="659003" y="0"/>
                    <a:pt x="720979" y="61976"/>
                    <a:pt x="720979" y="138557"/>
                  </a:cubicBezTo>
                  <a:lnTo>
                    <a:pt x="714629" y="138557"/>
                  </a:lnTo>
                  <a:lnTo>
                    <a:pt x="720979" y="138557"/>
                  </a:lnTo>
                  <a:lnTo>
                    <a:pt x="720979" y="582422"/>
                  </a:lnTo>
                  <a:lnTo>
                    <a:pt x="714629" y="582422"/>
                  </a:lnTo>
                  <a:lnTo>
                    <a:pt x="720979" y="582422"/>
                  </a:lnTo>
                  <a:cubicBezTo>
                    <a:pt x="720979" y="659003"/>
                    <a:pt x="659003" y="720979"/>
                    <a:pt x="582422" y="720979"/>
                  </a:cubicBezTo>
                  <a:lnTo>
                    <a:pt x="582422" y="714629"/>
                  </a:lnTo>
                  <a:lnTo>
                    <a:pt x="582422" y="720979"/>
                  </a:lnTo>
                  <a:lnTo>
                    <a:pt x="138557" y="720979"/>
                  </a:lnTo>
                  <a:lnTo>
                    <a:pt x="138557" y="714629"/>
                  </a:lnTo>
                  <a:lnTo>
                    <a:pt x="138557" y="720979"/>
                  </a:lnTo>
                  <a:cubicBezTo>
                    <a:pt x="61976" y="720979"/>
                    <a:pt x="0" y="658876"/>
                    <a:pt x="0" y="582422"/>
                  </a:cubicBezTo>
                  <a:lnTo>
                    <a:pt x="0" y="138557"/>
                  </a:lnTo>
                  <a:lnTo>
                    <a:pt x="6350" y="138557"/>
                  </a:lnTo>
                  <a:lnTo>
                    <a:pt x="0" y="138557"/>
                  </a:lnTo>
                  <a:moveTo>
                    <a:pt x="12700" y="138557"/>
                  </a:moveTo>
                  <a:lnTo>
                    <a:pt x="12700" y="582422"/>
                  </a:lnTo>
                  <a:lnTo>
                    <a:pt x="6350" y="582422"/>
                  </a:lnTo>
                  <a:lnTo>
                    <a:pt x="12700" y="582422"/>
                  </a:lnTo>
                  <a:cubicBezTo>
                    <a:pt x="12700" y="651891"/>
                    <a:pt x="69088" y="708279"/>
                    <a:pt x="138557" y="708279"/>
                  </a:cubicBezTo>
                  <a:lnTo>
                    <a:pt x="582422" y="708279"/>
                  </a:lnTo>
                  <a:cubicBezTo>
                    <a:pt x="651891" y="708279"/>
                    <a:pt x="708279" y="651891"/>
                    <a:pt x="708279" y="582422"/>
                  </a:cubicBezTo>
                  <a:lnTo>
                    <a:pt x="708279" y="138557"/>
                  </a:lnTo>
                  <a:cubicBezTo>
                    <a:pt x="708279" y="69088"/>
                    <a:pt x="651891" y="12700"/>
                    <a:pt x="582422" y="12700"/>
                  </a:cubicBezTo>
                  <a:lnTo>
                    <a:pt x="138557" y="12700"/>
                  </a:lnTo>
                  <a:lnTo>
                    <a:pt x="138557" y="6350"/>
                  </a:lnTo>
                  <a:lnTo>
                    <a:pt x="138557" y="12700"/>
                  </a:lnTo>
                  <a:cubicBezTo>
                    <a:pt x="69088" y="12700"/>
                    <a:pt x="12700" y="69088"/>
                    <a:pt x="12700" y="138557"/>
                  </a:cubicBezTo>
                  <a:close/>
                </a:path>
              </a:pathLst>
            </a:custGeom>
            <a:solidFill>
              <a:srgbClr val="BCDBD4"/>
            </a:solidFill>
          </p:spPr>
        </p:sp>
      </p:grpSp>
      <p:grpSp>
        <p:nvGrpSpPr>
          <p:cNvPr id="16" name="Group 16"/>
          <p:cNvGrpSpPr/>
          <p:nvPr/>
        </p:nvGrpSpPr>
        <p:grpSpPr>
          <a:xfrm>
            <a:off x="7946156" y="3003500"/>
            <a:ext cx="184100" cy="354063"/>
            <a:chOff x="0" y="0"/>
            <a:chExt cx="245467" cy="472083"/>
          </a:xfrm>
        </p:grpSpPr>
        <p:sp>
          <p:nvSpPr>
            <p:cNvPr id="17" name="Freeform 17"/>
            <p:cNvSpPr/>
            <p:nvPr/>
          </p:nvSpPr>
          <p:spPr>
            <a:xfrm>
              <a:off x="0" y="0"/>
              <a:ext cx="245467" cy="472083"/>
            </a:xfrm>
            <a:custGeom>
              <a:avLst/>
              <a:gdLst/>
              <a:ahLst/>
              <a:cxnLst/>
              <a:rect l="l" t="t" r="r" b="b"/>
              <a:pathLst>
                <a:path w="245467" h="472083">
                  <a:moveTo>
                    <a:pt x="0" y="0"/>
                  </a:moveTo>
                  <a:lnTo>
                    <a:pt x="245467" y="0"/>
                  </a:lnTo>
                  <a:lnTo>
                    <a:pt x="245467" y="472083"/>
                  </a:lnTo>
                  <a:lnTo>
                    <a:pt x="0" y="472083"/>
                  </a:lnTo>
                  <a:close/>
                </a:path>
              </a:pathLst>
            </a:custGeom>
            <a:solidFill>
              <a:srgbClr val="000000">
                <a:alpha val="0"/>
              </a:srgbClr>
            </a:solidFill>
          </p:spPr>
        </p:sp>
        <p:sp>
          <p:nvSpPr>
            <p:cNvPr id="18" name="TextBox 18"/>
            <p:cNvSpPr txBox="1"/>
            <p:nvPr/>
          </p:nvSpPr>
          <p:spPr>
            <a:xfrm>
              <a:off x="0" y="28575"/>
              <a:ext cx="245467" cy="443508"/>
            </a:xfrm>
            <a:prstGeom prst="rect">
              <a:avLst/>
            </a:prstGeom>
          </p:spPr>
          <p:txBody>
            <a:bodyPr lIns="0" tIns="0" rIns="0" bIns="0" rtlCol="0" anchor="t"/>
            <a:lstStyle/>
            <a:p>
              <a:pPr algn="ctr">
                <a:lnSpc>
                  <a:spcPts val="2750"/>
                </a:lnSpc>
              </a:pPr>
              <a:r>
                <a:rPr lang="en-US" sz="2750" b="1">
                  <a:solidFill>
                    <a:srgbClr val="333F70"/>
                  </a:solidFill>
                  <a:latin typeface="Arimo Bold"/>
                  <a:ea typeface="Arimo Bold"/>
                  <a:cs typeface="Arimo Bold"/>
                  <a:sym typeface="Arimo Bold"/>
                </a:rPr>
                <a:t>1</a:t>
              </a:r>
            </a:p>
          </p:txBody>
        </p:sp>
      </p:grpSp>
      <p:grpSp>
        <p:nvGrpSpPr>
          <p:cNvPr id="19" name="Group 19"/>
          <p:cNvGrpSpPr/>
          <p:nvPr/>
        </p:nvGrpSpPr>
        <p:grpSpPr>
          <a:xfrm>
            <a:off x="9336584" y="2885480"/>
            <a:ext cx="4531221" cy="469564"/>
            <a:chOff x="0" y="0"/>
            <a:chExt cx="6041628" cy="626086"/>
          </a:xfrm>
        </p:grpSpPr>
        <p:sp>
          <p:nvSpPr>
            <p:cNvPr id="20" name="Freeform 20"/>
            <p:cNvSpPr/>
            <p:nvPr/>
          </p:nvSpPr>
          <p:spPr>
            <a:xfrm>
              <a:off x="0" y="0"/>
              <a:ext cx="6041629" cy="626086"/>
            </a:xfrm>
            <a:custGeom>
              <a:avLst/>
              <a:gdLst/>
              <a:ahLst/>
              <a:cxnLst/>
              <a:rect l="l" t="t" r="r" b="b"/>
              <a:pathLst>
                <a:path w="6041629" h="626086">
                  <a:moveTo>
                    <a:pt x="0" y="0"/>
                  </a:moveTo>
                  <a:lnTo>
                    <a:pt x="6041629" y="0"/>
                  </a:lnTo>
                  <a:lnTo>
                    <a:pt x="6041629" y="626086"/>
                  </a:lnTo>
                  <a:lnTo>
                    <a:pt x="0" y="626086"/>
                  </a:lnTo>
                  <a:close/>
                </a:path>
              </a:pathLst>
            </a:custGeom>
            <a:solidFill>
              <a:srgbClr val="000000">
                <a:alpha val="0"/>
              </a:srgbClr>
            </a:solidFill>
          </p:spPr>
        </p:sp>
        <p:sp>
          <p:nvSpPr>
            <p:cNvPr id="21" name="TextBox 21"/>
            <p:cNvSpPr txBox="1"/>
            <p:nvPr/>
          </p:nvSpPr>
          <p:spPr>
            <a:xfrm>
              <a:off x="0" y="-28575"/>
              <a:ext cx="6041628" cy="654661"/>
            </a:xfrm>
            <a:prstGeom prst="rect">
              <a:avLst/>
            </a:prstGeom>
          </p:spPr>
          <p:txBody>
            <a:bodyPr lIns="0" tIns="0" rIns="0" bIns="0" rtlCol="0" anchor="t"/>
            <a:lstStyle/>
            <a:p>
              <a:pPr algn="l">
                <a:lnSpc>
                  <a:spcPts val="2875"/>
                </a:lnSpc>
              </a:pPr>
              <a:r>
                <a:rPr lang="en-US" sz="2312" b="1">
                  <a:solidFill>
                    <a:srgbClr val="333F70"/>
                  </a:solidFill>
                  <a:latin typeface="Arimo Bold"/>
                  <a:ea typeface="Arimo Bold"/>
                  <a:cs typeface="Arimo Bold"/>
                  <a:sym typeface="Arimo Bold"/>
                </a:rPr>
                <a:t>ASANSÖRLERİ KULLANMAYIN</a:t>
              </a:r>
            </a:p>
          </p:txBody>
        </p:sp>
      </p:grpSp>
      <p:grpSp>
        <p:nvGrpSpPr>
          <p:cNvPr id="22" name="Group 22"/>
          <p:cNvGrpSpPr/>
          <p:nvPr/>
        </p:nvGrpSpPr>
        <p:grpSpPr>
          <a:xfrm>
            <a:off x="9336584" y="3395811"/>
            <a:ext cx="8125271" cy="2233731"/>
            <a:chOff x="0" y="0"/>
            <a:chExt cx="10833695" cy="2978308"/>
          </a:xfrm>
        </p:grpSpPr>
        <p:sp>
          <p:nvSpPr>
            <p:cNvPr id="23" name="Freeform 23"/>
            <p:cNvSpPr/>
            <p:nvPr/>
          </p:nvSpPr>
          <p:spPr>
            <a:xfrm>
              <a:off x="0" y="0"/>
              <a:ext cx="10833695" cy="2978308"/>
            </a:xfrm>
            <a:custGeom>
              <a:avLst/>
              <a:gdLst/>
              <a:ahLst/>
              <a:cxnLst/>
              <a:rect l="l" t="t" r="r" b="b"/>
              <a:pathLst>
                <a:path w="10833695" h="2978308">
                  <a:moveTo>
                    <a:pt x="0" y="0"/>
                  </a:moveTo>
                  <a:lnTo>
                    <a:pt x="10833695" y="0"/>
                  </a:lnTo>
                  <a:lnTo>
                    <a:pt x="10833695" y="2978308"/>
                  </a:lnTo>
                  <a:lnTo>
                    <a:pt x="0" y="2978308"/>
                  </a:lnTo>
                  <a:close/>
                </a:path>
              </a:pathLst>
            </a:custGeom>
            <a:solidFill>
              <a:srgbClr val="000000">
                <a:alpha val="0"/>
              </a:srgbClr>
            </a:solidFill>
          </p:spPr>
        </p:sp>
        <p:sp>
          <p:nvSpPr>
            <p:cNvPr id="24" name="TextBox 24"/>
            <p:cNvSpPr txBox="1"/>
            <p:nvPr/>
          </p:nvSpPr>
          <p:spPr>
            <a:xfrm>
              <a:off x="0" y="-66675"/>
              <a:ext cx="10833695" cy="3044983"/>
            </a:xfrm>
            <a:prstGeom prst="rect">
              <a:avLst/>
            </a:prstGeom>
          </p:spPr>
          <p:txBody>
            <a:bodyPr lIns="0" tIns="0" rIns="0" bIns="0" rtlCol="0" anchor="t"/>
            <a:lstStyle/>
            <a:p>
              <a:pPr algn="l">
                <a:lnSpc>
                  <a:spcPts val="2937"/>
                </a:lnSpc>
              </a:pPr>
              <a:r>
                <a:rPr lang="en-US" sz="1812">
                  <a:solidFill>
                    <a:srgbClr val="333F70"/>
                  </a:solidFill>
                  <a:latin typeface="Open Sans"/>
                  <a:ea typeface="Open Sans"/>
                  <a:cs typeface="Open Sans"/>
                  <a:sym typeface="Open Sans"/>
                </a:rPr>
                <a:t>Tahliye olurken, kesinlikle asansörlerin kullanılmaması gerekir. Yangın müdahalesi için elektriklerin bilinçli olarak kesilir ve asansörde birileri varken bunun gerçekleşmesi hayati sonuçlar doğurabilir. Ayrıca kaçış esnasında çıkış yapılan kapılar kapatılır. Bu hem oda kapıları hem de acil çıkış kapısı için geçerlidir. Bunun amacı yangının yayılmasının veya yangın alanına oksijen akışının önüne geçilmek istenmesidir. </a:t>
              </a:r>
            </a:p>
          </p:txBody>
        </p:sp>
      </p:grpSp>
      <p:grpSp>
        <p:nvGrpSpPr>
          <p:cNvPr id="25" name="Group 25"/>
          <p:cNvGrpSpPr/>
          <p:nvPr/>
        </p:nvGrpSpPr>
        <p:grpSpPr>
          <a:xfrm>
            <a:off x="8275216" y="7868542"/>
            <a:ext cx="826145" cy="28575"/>
            <a:chOff x="0" y="0"/>
            <a:chExt cx="1101527" cy="38100"/>
          </a:xfrm>
        </p:grpSpPr>
        <p:sp>
          <p:nvSpPr>
            <p:cNvPr id="26" name="Freeform 26"/>
            <p:cNvSpPr/>
            <p:nvPr/>
          </p:nvSpPr>
          <p:spPr>
            <a:xfrm>
              <a:off x="0" y="0"/>
              <a:ext cx="1101471" cy="38100"/>
            </a:xfrm>
            <a:custGeom>
              <a:avLst/>
              <a:gdLst/>
              <a:ahLst/>
              <a:cxnLst/>
              <a:rect l="l" t="t" r="r" b="b"/>
              <a:pathLst>
                <a:path w="1101471" h="38100">
                  <a:moveTo>
                    <a:pt x="0" y="19050"/>
                  </a:moveTo>
                  <a:cubicBezTo>
                    <a:pt x="0" y="8509"/>
                    <a:pt x="8509" y="0"/>
                    <a:pt x="19050" y="0"/>
                  </a:cubicBezTo>
                  <a:lnTo>
                    <a:pt x="1082421" y="0"/>
                  </a:lnTo>
                  <a:cubicBezTo>
                    <a:pt x="1092962" y="0"/>
                    <a:pt x="1101471" y="8509"/>
                    <a:pt x="1101471" y="19050"/>
                  </a:cubicBezTo>
                  <a:cubicBezTo>
                    <a:pt x="1101471" y="29591"/>
                    <a:pt x="1092962" y="38100"/>
                    <a:pt x="1082421" y="38100"/>
                  </a:cubicBezTo>
                  <a:lnTo>
                    <a:pt x="19050" y="38100"/>
                  </a:lnTo>
                  <a:cubicBezTo>
                    <a:pt x="8509" y="38100"/>
                    <a:pt x="0" y="29591"/>
                    <a:pt x="0" y="19050"/>
                  </a:cubicBezTo>
                  <a:close/>
                </a:path>
              </a:pathLst>
            </a:custGeom>
            <a:solidFill>
              <a:srgbClr val="BCDBD4"/>
            </a:solidFill>
          </p:spPr>
        </p:sp>
      </p:grpSp>
      <p:grpSp>
        <p:nvGrpSpPr>
          <p:cNvPr id="27" name="Group 27"/>
          <p:cNvGrpSpPr/>
          <p:nvPr/>
        </p:nvGrpSpPr>
        <p:grpSpPr>
          <a:xfrm>
            <a:off x="7767861" y="7612559"/>
            <a:ext cx="540693" cy="540693"/>
            <a:chOff x="0" y="0"/>
            <a:chExt cx="720923" cy="720923"/>
          </a:xfrm>
        </p:grpSpPr>
        <p:sp>
          <p:nvSpPr>
            <p:cNvPr id="28" name="Freeform 28"/>
            <p:cNvSpPr/>
            <p:nvPr/>
          </p:nvSpPr>
          <p:spPr>
            <a:xfrm>
              <a:off x="6350" y="6350"/>
              <a:ext cx="708279" cy="708279"/>
            </a:xfrm>
            <a:custGeom>
              <a:avLst/>
              <a:gdLst/>
              <a:ahLst/>
              <a:cxnLst/>
              <a:rect l="l" t="t" r="r" b="b"/>
              <a:pathLst>
                <a:path w="708279" h="708279">
                  <a:moveTo>
                    <a:pt x="0" y="132207"/>
                  </a:moveTo>
                  <a:cubicBezTo>
                    <a:pt x="0" y="59182"/>
                    <a:pt x="59182" y="0"/>
                    <a:pt x="132207" y="0"/>
                  </a:cubicBezTo>
                  <a:lnTo>
                    <a:pt x="576072" y="0"/>
                  </a:lnTo>
                  <a:cubicBezTo>
                    <a:pt x="648970" y="0"/>
                    <a:pt x="708279" y="59182"/>
                    <a:pt x="708279" y="132207"/>
                  </a:cubicBezTo>
                  <a:lnTo>
                    <a:pt x="708279" y="576072"/>
                  </a:lnTo>
                  <a:cubicBezTo>
                    <a:pt x="708279" y="649097"/>
                    <a:pt x="649097" y="708279"/>
                    <a:pt x="576072" y="708279"/>
                  </a:cubicBezTo>
                  <a:lnTo>
                    <a:pt x="132207" y="708279"/>
                  </a:lnTo>
                  <a:cubicBezTo>
                    <a:pt x="59182" y="708279"/>
                    <a:pt x="0" y="648970"/>
                    <a:pt x="0" y="576072"/>
                  </a:cubicBezTo>
                  <a:close/>
                </a:path>
              </a:pathLst>
            </a:custGeom>
            <a:solidFill>
              <a:srgbClr val="D6F5EE"/>
            </a:solidFill>
          </p:spPr>
        </p:sp>
        <p:sp>
          <p:nvSpPr>
            <p:cNvPr id="29" name="Freeform 29"/>
            <p:cNvSpPr/>
            <p:nvPr/>
          </p:nvSpPr>
          <p:spPr>
            <a:xfrm>
              <a:off x="0" y="0"/>
              <a:ext cx="720979" cy="720979"/>
            </a:xfrm>
            <a:custGeom>
              <a:avLst/>
              <a:gdLst/>
              <a:ahLst/>
              <a:cxnLst/>
              <a:rect l="l" t="t" r="r" b="b"/>
              <a:pathLst>
                <a:path w="720979" h="720979">
                  <a:moveTo>
                    <a:pt x="0" y="138557"/>
                  </a:moveTo>
                  <a:cubicBezTo>
                    <a:pt x="0" y="61976"/>
                    <a:pt x="61976" y="0"/>
                    <a:pt x="138557" y="0"/>
                  </a:cubicBezTo>
                  <a:lnTo>
                    <a:pt x="582422" y="0"/>
                  </a:lnTo>
                  <a:lnTo>
                    <a:pt x="582422" y="6350"/>
                  </a:lnTo>
                  <a:lnTo>
                    <a:pt x="582422" y="0"/>
                  </a:lnTo>
                  <a:cubicBezTo>
                    <a:pt x="659003" y="0"/>
                    <a:pt x="720979" y="61976"/>
                    <a:pt x="720979" y="138557"/>
                  </a:cubicBezTo>
                  <a:lnTo>
                    <a:pt x="714629" y="138557"/>
                  </a:lnTo>
                  <a:lnTo>
                    <a:pt x="720979" y="138557"/>
                  </a:lnTo>
                  <a:lnTo>
                    <a:pt x="720979" y="582422"/>
                  </a:lnTo>
                  <a:lnTo>
                    <a:pt x="714629" y="582422"/>
                  </a:lnTo>
                  <a:lnTo>
                    <a:pt x="720979" y="582422"/>
                  </a:lnTo>
                  <a:cubicBezTo>
                    <a:pt x="720979" y="659003"/>
                    <a:pt x="659003" y="720979"/>
                    <a:pt x="582422" y="720979"/>
                  </a:cubicBezTo>
                  <a:lnTo>
                    <a:pt x="582422" y="714629"/>
                  </a:lnTo>
                  <a:lnTo>
                    <a:pt x="582422" y="720979"/>
                  </a:lnTo>
                  <a:lnTo>
                    <a:pt x="138557" y="720979"/>
                  </a:lnTo>
                  <a:lnTo>
                    <a:pt x="138557" y="714629"/>
                  </a:lnTo>
                  <a:lnTo>
                    <a:pt x="138557" y="720979"/>
                  </a:lnTo>
                  <a:cubicBezTo>
                    <a:pt x="61976" y="720979"/>
                    <a:pt x="0" y="658876"/>
                    <a:pt x="0" y="582422"/>
                  </a:cubicBezTo>
                  <a:lnTo>
                    <a:pt x="0" y="138557"/>
                  </a:lnTo>
                  <a:lnTo>
                    <a:pt x="6350" y="138557"/>
                  </a:lnTo>
                  <a:lnTo>
                    <a:pt x="0" y="138557"/>
                  </a:lnTo>
                  <a:moveTo>
                    <a:pt x="12700" y="138557"/>
                  </a:moveTo>
                  <a:lnTo>
                    <a:pt x="12700" y="582422"/>
                  </a:lnTo>
                  <a:lnTo>
                    <a:pt x="6350" y="582422"/>
                  </a:lnTo>
                  <a:lnTo>
                    <a:pt x="12700" y="582422"/>
                  </a:lnTo>
                  <a:cubicBezTo>
                    <a:pt x="12700" y="651891"/>
                    <a:pt x="69088" y="708279"/>
                    <a:pt x="138557" y="708279"/>
                  </a:cubicBezTo>
                  <a:lnTo>
                    <a:pt x="582422" y="708279"/>
                  </a:lnTo>
                  <a:cubicBezTo>
                    <a:pt x="651891" y="708279"/>
                    <a:pt x="708279" y="651891"/>
                    <a:pt x="708279" y="582422"/>
                  </a:cubicBezTo>
                  <a:lnTo>
                    <a:pt x="708279" y="138557"/>
                  </a:lnTo>
                  <a:cubicBezTo>
                    <a:pt x="708279" y="69088"/>
                    <a:pt x="651891" y="12700"/>
                    <a:pt x="582422" y="12700"/>
                  </a:cubicBezTo>
                  <a:lnTo>
                    <a:pt x="138557" y="12700"/>
                  </a:lnTo>
                  <a:lnTo>
                    <a:pt x="138557" y="6350"/>
                  </a:lnTo>
                  <a:lnTo>
                    <a:pt x="138557" y="12700"/>
                  </a:lnTo>
                  <a:cubicBezTo>
                    <a:pt x="69088" y="12700"/>
                    <a:pt x="12700" y="69088"/>
                    <a:pt x="12700" y="138557"/>
                  </a:cubicBezTo>
                  <a:close/>
                </a:path>
              </a:pathLst>
            </a:custGeom>
            <a:solidFill>
              <a:srgbClr val="BCDBD4"/>
            </a:solidFill>
          </p:spPr>
        </p:sp>
      </p:grpSp>
      <p:grpSp>
        <p:nvGrpSpPr>
          <p:cNvPr id="30" name="Group 30"/>
          <p:cNvGrpSpPr/>
          <p:nvPr/>
        </p:nvGrpSpPr>
        <p:grpSpPr>
          <a:xfrm>
            <a:off x="7811310" y="7705874"/>
            <a:ext cx="375353" cy="898727"/>
            <a:chOff x="0" y="0"/>
            <a:chExt cx="396082" cy="948358"/>
          </a:xfrm>
        </p:grpSpPr>
        <p:sp>
          <p:nvSpPr>
            <p:cNvPr id="31" name="Freeform 31"/>
            <p:cNvSpPr/>
            <p:nvPr/>
          </p:nvSpPr>
          <p:spPr>
            <a:xfrm>
              <a:off x="0" y="0"/>
              <a:ext cx="396082" cy="948358"/>
            </a:xfrm>
            <a:custGeom>
              <a:avLst/>
              <a:gdLst/>
              <a:ahLst/>
              <a:cxnLst/>
              <a:rect l="l" t="t" r="r" b="b"/>
              <a:pathLst>
                <a:path w="396082" h="948358">
                  <a:moveTo>
                    <a:pt x="0" y="0"/>
                  </a:moveTo>
                  <a:lnTo>
                    <a:pt x="396082" y="0"/>
                  </a:lnTo>
                  <a:lnTo>
                    <a:pt x="396082" y="948358"/>
                  </a:lnTo>
                  <a:lnTo>
                    <a:pt x="0" y="948358"/>
                  </a:lnTo>
                  <a:close/>
                </a:path>
              </a:pathLst>
            </a:custGeom>
            <a:solidFill>
              <a:srgbClr val="000000">
                <a:alpha val="0"/>
              </a:srgbClr>
            </a:solidFill>
          </p:spPr>
        </p:sp>
        <p:sp>
          <p:nvSpPr>
            <p:cNvPr id="32" name="TextBox 32"/>
            <p:cNvSpPr txBox="1"/>
            <p:nvPr/>
          </p:nvSpPr>
          <p:spPr>
            <a:xfrm>
              <a:off x="0" y="28575"/>
              <a:ext cx="396082" cy="919783"/>
            </a:xfrm>
            <a:prstGeom prst="rect">
              <a:avLst/>
            </a:prstGeom>
          </p:spPr>
          <p:txBody>
            <a:bodyPr lIns="0" tIns="0" rIns="0" bIns="0" rtlCol="0" anchor="t"/>
            <a:lstStyle/>
            <a:p>
              <a:pPr algn="ctr">
                <a:lnSpc>
                  <a:spcPts val="2750"/>
                </a:lnSpc>
              </a:pPr>
              <a:r>
                <a:rPr lang="en-US" sz="2750" b="1">
                  <a:solidFill>
                    <a:srgbClr val="333F70"/>
                  </a:solidFill>
                  <a:latin typeface="Arimo Bold"/>
                  <a:ea typeface="Arimo Bold"/>
                  <a:cs typeface="Arimo Bold"/>
                  <a:sym typeface="Arimo Bold"/>
                </a:rPr>
                <a:t>2</a:t>
              </a:r>
            </a:p>
            <a:p>
              <a:pPr algn="ctr">
                <a:lnSpc>
                  <a:spcPts val="2750"/>
                </a:lnSpc>
              </a:pPr>
              <a:endParaRPr lang="en-US" sz="2750" b="1">
                <a:solidFill>
                  <a:srgbClr val="333F70"/>
                </a:solidFill>
                <a:latin typeface="Arimo Bold"/>
                <a:ea typeface="Arimo Bold"/>
                <a:cs typeface="Arimo Bold"/>
                <a:sym typeface="Arimo Bold"/>
              </a:endParaRPr>
            </a:p>
          </p:txBody>
        </p:sp>
      </p:grpSp>
      <p:grpSp>
        <p:nvGrpSpPr>
          <p:cNvPr id="33" name="Group 33"/>
          <p:cNvGrpSpPr/>
          <p:nvPr/>
        </p:nvGrpSpPr>
        <p:grpSpPr>
          <a:xfrm>
            <a:off x="9336584" y="7587854"/>
            <a:ext cx="7789063" cy="831550"/>
            <a:chOff x="0" y="0"/>
            <a:chExt cx="10385417" cy="1108733"/>
          </a:xfrm>
        </p:grpSpPr>
        <p:sp>
          <p:nvSpPr>
            <p:cNvPr id="34" name="Freeform 34"/>
            <p:cNvSpPr/>
            <p:nvPr/>
          </p:nvSpPr>
          <p:spPr>
            <a:xfrm>
              <a:off x="0" y="0"/>
              <a:ext cx="10385417" cy="1108733"/>
            </a:xfrm>
            <a:custGeom>
              <a:avLst/>
              <a:gdLst/>
              <a:ahLst/>
              <a:cxnLst/>
              <a:rect l="l" t="t" r="r" b="b"/>
              <a:pathLst>
                <a:path w="10385417" h="1108733">
                  <a:moveTo>
                    <a:pt x="0" y="0"/>
                  </a:moveTo>
                  <a:lnTo>
                    <a:pt x="10385417" y="0"/>
                  </a:lnTo>
                  <a:lnTo>
                    <a:pt x="10385417" y="1108733"/>
                  </a:lnTo>
                  <a:lnTo>
                    <a:pt x="0" y="1108733"/>
                  </a:lnTo>
                  <a:close/>
                </a:path>
              </a:pathLst>
            </a:custGeom>
            <a:solidFill>
              <a:srgbClr val="000000">
                <a:alpha val="0"/>
              </a:srgbClr>
            </a:solidFill>
          </p:spPr>
        </p:sp>
        <p:sp>
          <p:nvSpPr>
            <p:cNvPr id="35" name="TextBox 35"/>
            <p:cNvSpPr txBox="1"/>
            <p:nvPr/>
          </p:nvSpPr>
          <p:spPr>
            <a:xfrm>
              <a:off x="0" y="-28575"/>
              <a:ext cx="10385417" cy="1137308"/>
            </a:xfrm>
            <a:prstGeom prst="rect">
              <a:avLst/>
            </a:prstGeom>
          </p:spPr>
          <p:txBody>
            <a:bodyPr lIns="0" tIns="0" rIns="0" bIns="0" rtlCol="0" anchor="t"/>
            <a:lstStyle/>
            <a:p>
              <a:pPr algn="l">
                <a:lnSpc>
                  <a:spcPts val="2874"/>
                </a:lnSpc>
              </a:pPr>
              <a:r>
                <a:rPr lang="en-US" sz="2312" b="1" spc="-115">
                  <a:solidFill>
                    <a:srgbClr val="333F70"/>
                  </a:solidFill>
                  <a:latin typeface="Arimo Bold"/>
                  <a:ea typeface="Arimo Bold"/>
                  <a:cs typeface="Arimo Bold"/>
                  <a:sym typeface="Arimo Bold"/>
                </a:rPr>
                <a:t>Giysilerin Tutuşması Durumunda Battaniyeden Yardım Alın</a:t>
              </a:r>
            </a:p>
            <a:p>
              <a:pPr algn="l">
                <a:lnSpc>
                  <a:spcPts val="2875"/>
                </a:lnSpc>
              </a:pPr>
              <a:endParaRPr lang="en-US" sz="2312" b="1" spc="-115">
                <a:solidFill>
                  <a:srgbClr val="333F70"/>
                </a:solidFill>
                <a:latin typeface="Arimo Bold"/>
                <a:ea typeface="Arimo Bold"/>
                <a:cs typeface="Arimo Bold"/>
                <a:sym typeface="Arimo Bold"/>
              </a:endParaRPr>
            </a:p>
          </p:txBody>
        </p:sp>
      </p:grpSp>
      <p:grpSp>
        <p:nvGrpSpPr>
          <p:cNvPr id="36" name="Group 36"/>
          <p:cNvGrpSpPr/>
          <p:nvPr/>
        </p:nvGrpSpPr>
        <p:grpSpPr>
          <a:xfrm>
            <a:off x="9336584" y="8125569"/>
            <a:ext cx="8125271" cy="1132731"/>
            <a:chOff x="0" y="0"/>
            <a:chExt cx="10833695" cy="1510308"/>
          </a:xfrm>
        </p:grpSpPr>
        <p:sp>
          <p:nvSpPr>
            <p:cNvPr id="37" name="Freeform 37"/>
            <p:cNvSpPr/>
            <p:nvPr/>
          </p:nvSpPr>
          <p:spPr>
            <a:xfrm>
              <a:off x="0" y="0"/>
              <a:ext cx="10833695" cy="1510308"/>
            </a:xfrm>
            <a:custGeom>
              <a:avLst/>
              <a:gdLst/>
              <a:ahLst/>
              <a:cxnLst/>
              <a:rect l="l" t="t" r="r" b="b"/>
              <a:pathLst>
                <a:path w="10833695" h="1510308">
                  <a:moveTo>
                    <a:pt x="0" y="0"/>
                  </a:moveTo>
                  <a:lnTo>
                    <a:pt x="10833695" y="0"/>
                  </a:lnTo>
                  <a:lnTo>
                    <a:pt x="10833695" y="1510308"/>
                  </a:lnTo>
                  <a:lnTo>
                    <a:pt x="0" y="1510308"/>
                  </a:lnTo>
                  <a:close/>
                </a:path>
              </a:pathLst>
            </a:custGeom>
            <a:solidFill>
              <a:srgbClr val="000000">
                <a:alpha val="0"/>
              </a:srgbClr>
            </a:solidFill>
          </p:spPr>
        </p:sp>
        <p:sp>
          <p:nvSpPr>
            <p:cNvPr id="38" name="TextBox 38"/>
            <p:cNvSpPr txBox="1"/>
            <p:nvPr/>
          </p:nvSpPr>
          <p:spPr>
            <a:xfrm>
              <a:off x="0" y="-66675"/>
              <a:ext cx="10833695" cy="1576983"/>
            </a:xfrm>
            <a:prstGeom prst="rect">
              <a:avLst/>
            </a:prstGeom>
          </p:spPr>
          <p:txBody>
            <a:bodyPr lIns="0" tIns="0" rIns="0" bIns="0" rtlCol="0" anchor="t"/>
            <a:lstStyle/>
            <a:p>
              <a:pPr algn="l">
                <a:lnSpc>
                  <a:spcPts val="2937"/>
                </a:lnSpc>
              </a:pPr>
              <a:r>
                <a:rPr lang="en-US" sz="1812">
                  <a:solidFill>
                    <a:srgbClr val="333F70"/>
                  </a:solidFill>
                  <a:latin typeface="Open Sans"/>
                  <a:ea typeface="Open Sans"/>
                  <a:cs typeface="Open Sans"/>
                  <a:sym typeface="Open Sans"/>
                </a:rPr>
                <a:t>Kişinin giysileri tutuşması halinde, mümkünse üzerine bir battaniye alarak yere yatıp yuvarlanması önerilir. Kişinin üzerine alacağı bir battaniye oksijen beslemesini keseceği için önerilmektedir.</a:t>
              </a:r>
            </a:p>
          </p:txBody>
        </p:sp>
      </p:grpSp>
      <p:sp>
        <p:nvSpPr>
          <p:cNvPr id="39" name="Freeform 39"/>
          <p:cNvSpPr/>
          <p:nvPr/>
        </p:nvSpPr>
        <p:spPr>
          <a:xfrm>
            <a:off x="879569" y="514350"/>
            <a:ext cx="6111228" cy="9172575"/>
          </a:xfrm>
          <a:custGeom>
            <a:avLst/>
            <a:gdLst/>
            <a:ahLst/>
            <a:cxnLst/>
            <a:rect l="l" t="t" r="r" b="b"/>
            <a:pathLst>
              <a:path w="6111228" h="9172575">
                <a:moveTo>
                  <a:pt x="0" y="0"/>
                </a:moveTo>
                <a:lnTo>
                  <a:pt x="6111228" y="0"/>
                </a:lnTo>
                <a:lnTo>
                  <a:pt x="6111228" y="9172575"/>
                </a:lnTo>
                <a:lnTo>
                  <a:pt x="0" y="9172575"/>
                </a:lnTo>
                <a:lnTo>
                  <a:pt x="0" y="0"/>
                </a:lnTo>
                <a:close/>
              </a:path>
            </a:pathLst>
          </a:custGeom>
          <a:blipFill>
            <a:blip r:embed="rId3"/>
            <a:stretch>
              <a:fillRect/>
            </a:stretch>
          </a:blipFill>
        </p:spPr>
      </p:sp>
      <p:grpSp>
        <p:nvGrpSpPr>
          <p:cNvPr id="40" name="Group 40"/>
          <p:cNvGrpSpPr/>
          <p:nvPr/>
        </p:nvGrpSpPr>
        <p:grpSpPr>
          <a:xfrm>
            <a:off x="9336584" y="5918856"/>
            <a:ext cx="8125271" cy="1917400"/>
            <a:chOff x="0" y="0"/>
            <a:chExt cx="10833695" cy="2556533"/>
          </a:xfrm>
        </p:grpSpPr>
        <p:sp>
          <p:nvSpPr>
            <p:cNvPr id="41" name="Freeform 41"/>
            <p:cNvSpPr/>
            <p:nvPr/>
          </p:nvSpPr>
          <p:spPr>
            <a:xfrm>
              <a:off x="0" y="0"/>
              <a:ext cx="10833695" cy="2556533"/>
            </a:xfrm>
            <a:custGeom>
              <a:avLst/>
              <a:gdLst/>
              <a:ahLst/>
              <a:cxnLst/>
              <a:rect l="l" t="t" r="r" b="b"/>
              <a:pathLst>
                <a:path w="10833695" h="2556533">
                  <a:moveTo>
                    <a:pt x="0" y="0"/>
                  </a:moveTo>
                  <a:lnTo>
                    <a:pt x="10833695" y="0"/>
                  </a:lnTo>
                  <a:lnTo>
                    <a:pt x="10833695" y="2556533"/>
                  </a:lnTo>
                  <a:lnTo>
                    <a:pt x="0" y="2556533"/>
                  </a:lnTo>
                  <a:close/>
                </a:path>
              </a:pathLst>
            </a:custGeom>
            <a:solidFill>
              <a:srgbClr val="000000">
                <a:alpha val="0"/>
              </a:srgbClr>
            </a:solidFill>
          </p:spPr>
        </p:sp>
        <p:sp>
          <p:nvSpPr>
            <p:cNvPr id="42" name="TextBox 42"/>
            <p:cNvSpPr txBox="1"/>
            <p:nvPr/>
          </p:nvSpPr>
          <p:spPr>
            <a:xfrm>
              <a:off x="0" y="-28575"/>
              <a:ext cx="10833695" cy="2585108"/>
            </a:xfrm>
            <a:prstGeom prst="rect">
              <a:avLst/>
            </a:prstGeom>
          </p:spPr>
          <p:txBody>
            <a:bodyPr lIns="0" tIns="0" rIns="0" bIns="0" rtlCol="0" anchor="t"/>
            <a:lstStyle/>
            <a:p>
              <a:pPr algn="l">
                <a:lnSpc>
                  <a:spcPts val="2874"/>
                </a:lnSpc>
              </a:pPr>
              <a:r>
                <a:rPr lang="en-US" sz="2312" b="1">
                  <a:solidFill>
                    <a:srgbClr val="333F70"/>
                  </a:solidFill>
                  <a:latin typeface="Arimo Bold"/>
                  <a:ea typeface="Arimo Bold"/>
                  <a:cs typeface="Arimo Bold"/>
                  <a:sym typeface="Arimo Bold"/>
                </a:rPr>
                <a:t>Kaçış sırasında açtığınız kapıları kapatın ve açık olan kapıları kapatmaya özen gösterip asla kapıları kilitlemeyin</a:t>
              </a:r>
            </a:p>
            <a:p>
              <a:pPr algn="l">
                <a:lnSpc>
                  <a:spcPts val="2874"/>
                </a:lnSpc>
              </a:pPr>
              <a:r>
                <a:rPr lang="en-US" sz="2312" b="1">
                  <a:solidFill>
                    <a:srgbClr val="333F70"/>
                  </a:solidFill>
                  <a:latin typeface="Arimo Bold"/>
                  <a:ea typeface="Arimo Bold"/>
                  <a:cs typeface="Arimo Bold"/>
                  <a:sym typeface="Arimo Bold"/>
                </a:rPr>
                <a:t> </a:t>
              </a:r>
            </a:p>
            <a:p>
              <a:pPr algn="l">
                <a:lnSpc>
                  <a:spcPts val="2874"/>
                </a:lnSpc>
              </a:pPr>
              <a:r>
                <a:rPr lang="en-US" sz="2312" b="1">
                  <a:solidFill>
                    <a:srgbClr val="333F70"/>
                  </a:solidFill>
                  <a:latin typeface="Arimo Bold"/>
                  <a:ea typeface="Arimo Bold"/>
                  <a:cs typeface="Arimo Bold"/>
                  <a:sym typeface="Arimo Bold"/>
                </a:rPr>
                <a:t>Kapalı bir kapının kolunu eliniz ile mutlaka kontrol edin</a:t>
              </a:r>
            </a:p>
            <a:p>
              <a:pPr algn="l">
                <a:lnSpc>
                  <a:spcPts val="2875"/>
                </a:lnSpc>
              </a:pPr>
              <a:endParaRPr lang="en-US" sz="2312" b="1">
                <a:solidFill>
                  <a:srgbClr val="333F70"/>
                </a:solidFill>
                <a:latin typeface="Arimo Bold"/>
                <a:ea typeface="Arimo Bold"/>
                <a:cs typeface="Arimo Bold"/>
                <a:sym typeface="Arimo 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1055</Words>
  <Application>Microsoft Office PowerPoint</Application>
  <PresentationFormat>Özel</PresentationFormat>
  <Paragraphs>116</Paragraphs>
  <Slides>11</Slides>
  <Notes>11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11</vt:i4>
      </vt:variant>
    </vt:vector>
  </HeadingPairs>
  <TitlesOfParts>
    <vt:vector size="16" baseType="lpstr">
      <vt:lpstr>Open Sans</vt:lpstr>
      <vt:lpstr>Arial</vt:lpstr>
      <vt:lpstr>Arimo Bold</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Okulda-Yangin-Sirasinda-Yapilmasi-Gerekenler (1).pptx</dc:title>
  <cp:lastModifiedBy>SİİRT-RAM ALİ</cp:lastModifiedBy>
  <cp:revision>2</cp:revision>
  <dcterms:created xsi:type="dcterms:W3CDTF">2006-08-16T00:00:00Z</dcterms:created>
  <dcterms:modified xsi:type="dcterms:W3CDTF">2025-01-27T08:02:00Z</dcterms:modified>
  <dc:identifier>DAGdXoI8LSY</dc:identifier>
</cp:coreProperties>
</file>